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35"/>
  </p:notesMasterIdLst>
  <p:sldIdLst>
    <p:sldId id="256" r:id="rId3"/>
    <p:sldId id="1478" r:id="rId4"/>
    <p:sldId id="1476" r:id="rId5"/>
    <p:sldId id="264" r:id="rId6"/>
    <p:sldId id="257" r:id="rId7"/>
    <p:sldId id="1480" r:id="rId8"/>
    <p:sldId id="1481" r:id="rId9"/>
    <p:sldId id="1482" r:id="rId10"/>
    <p:sldId id="1479" r:id="rId11"/>
    <p:sldId id="258" r:id="rId12"/>
    <p:sldId id="259" r:id="rId13"/>
    <p:sldId id="260" r:id="rId14"/>
    <p:sldId id="1483" r:id="rId15"/>
    <p:sldId id="278" r:id="rId16"/>
    <p:sldId id="281" r:id="rId17"/>
    <p:sldId id="282" r:id="rId18"/>
    <p:sldId id="283" r:id="rId19"/>
    <p:sldId id="284" r:id="rId20"/>
    <p:sldId id="285" r:id="rId21"/>
    <p:sldId id="286" r:id="rId22"/>
    <p:sldId id="287" r:id="rId23"/>
    <p:sldId id="288" r:id="rId24"/>
    <p:sldId id="289" r:id="rId25"/>
    <p:sldId id="290" r:id="rId26"/>
    <p:sldId id="291" r:id="rId27"/>
    <p:sldId id="292" r:id="rId28"/>
    <p:sldId id="293" r:id="rId29"/>
    <p:sldId id="1485" r:id="rId30"/>
    <p:sldId id="1486" r:id="rId31"/>
    <p:sldId id="1487" r:id="rId32"/>
    <p:sldId id="276" r:id="rId33"/>
    <p:sldId id="1484" r:id="rId34"/>
  </p:sldIdLst>
  <p:sldSz cx="12192000" cy="6858000"/>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150"/>
    <p:restoredTop sz="94649"/>
  </p:normalViewPr>
  <p:slideViewPr>
    <p:cSldViewPr snapToGrid="0" snapToObjects="1">
      <p:cViewPr varScale="1">
        <p:scale>
          <a:sx n="98" d="100"/>
          <a:sy n="98" d="100"/>
        </p:scale>
        <p:origin x="224" y="2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402138" y="0"/>
            <a:ext cx="3368675" cy="504825"/>
          </a:xfrm>
          <a:prstGeom prst="rect">
            <a:avLst/>
          </a:prstGeom>
        </p:spPr>
        <p:txBody>
          <a:bodyPr vert="horz" lIns="91440" tIns="45720" rIns="91440" bIns="45720" rtlCol="0"/>
          <a:lstStyle>
            <a:lvl1pPr algn="r">
              <a:defRPr sz="1200"/>
            </a:lvl1pPr>
          </a:lstStyle>
          <a:p>
            <a:fld id="{4133971D-0485-AA40-B123-0FA0466BC6DF}" type="datetimeFigureOut">
              <a:rPr lang="en-US" smtClean="0"/>
              <a:t>9/20/21</a:t>
            </a:fld>
            <a:endParaRPr lang="en-US"/>
          </a:p>
        </p:txBody>
      </p:sp>
      <p:sp>
        <p:nvSpPr>
          <p:cNvPr id="4" name="Slide Image Placeholder 3"/>
          <p:cNvSpPr>
            <a:spLocks noGrp="1" noRot="1" noChangeAspect="1"/>
          </p:cNvSpPr>
          <p:nvPr>
            <p:ph type="sldImg" idx="2"/>
          </p:nvPr>
        </p:nvSpPr>
        <p:spPr>
          <a:xfrm>
            <a:off x="869950" y="1257300"/>
            <a:ext cx="6032500" cy="33940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77875" y="4840288"/>
            <a:ext cx="6216650" cy="39608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553575"/>
            <a:ext cx="3368675" cy="5048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402138" y="9553575"/>
            <a:ext cx="3368675" cy="504825"/>
          </a:xfrm>
          <a:prstGeom prst="rect">
            <a:avLst/>
          </a:prstGeom>
        </p:spPr>
        <p:txBody>
          <a:bodyPr vert="horz" lIns="91440" tIns="45720" rIns="91440" bIns="45720" rtlCol="0" anchor="b"/>
          <a:lstStyle>
            <a:lvl1pPr algn="r">
              <a:defRPr sz="1200"/>
            </a:lvl1pPr>
          </a:lstStyle>
          <a:p>
            <a:fld id="{452B5184-57E6-8E4A-8C4D-03CAB8A8223F}" type="slidenum">
              <a:rPr lang="en-US" smtClean="0"/>
              <a:t>‹#›</a:t>
            </a:fld>
            <a:endParaRPr lang="en-US"/>
          </a:p>
        </p:txBody>
      </p:sp>
    </p:spTree>
    <p:extLst>
      <p:ext uri="{BB962C8B-B14F-4D97-AF65-F5344CB8AC3E}">
        <p14:creationId xmlns:p14="http://schemas.microsoft.com/office/powerpoint/2010/main" val="888415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96D6AA-CC00-4F11-B96D-109BC67027C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8143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96D6AA-CC00-4F11-B96D-109BC67027C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23597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strike="noStrike" kern="1200" spc="-1" dirty="0">
                <a:solidFill>
                  <a:schemeClr val="tx1"/>
                </a:solidFill>
                <a:latin typeface="+mn-lt"/>
                <a:ea typeface="Segoe UI"/>
                <a:cs typeface="+mn-cs"/>
              </a:rPr>
              <a:t>In my view, the truth of that statement is fairly easily assessed: the </a:t>
            </a:r>
            <a:endParaRPr lang="en-US" dirty="0"/>
          </a:p>
        </p:txBody>
      </p:sp>
      <p:sp>
        <p:nvSpPr>
          <p:cNvPr id="4" name="Slide Number Placeholder 3"/>
          <p:cNvSpPr>
            <a:spLocks noGrp="1"/>
          </p:cNvSpPr>
          <p:nvPr>
            <p:ph type="sldNum" sz="quarter" idx="5"/>
          </p:nvPr>
        </p:nvSpPr>
        <p:spPr/>
        <p:txBody>
          <a:bodyPr/>
          <a:lstStyle/>
          <a:p>
            <a:fld id="{452B5184-57E6-8E4A-8C4D-03CAB8A8223F}" type="slidenum">
              <a:rPr lang="en-US" smtClean="0"/>
              <a:t>17</a:t>
            </a:fld>
            <a:endParaRPr lang="en-US"/>
          </a:p>
        </p:txBody>
      </p:sp>
    </p:spTree>
    <p:extLst>
      <p:ext uri="{BB962C8B-B14F-4D97-AF65-F5344CB8AC3E}">
        <p14:creationId xmlns:p14="http://schemas.microsoft.com/office/powerpoint/2010/main" val="5614930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28"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29"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31"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32"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33"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34"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36"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37"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38"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39"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40"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41"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9BDE5-189B-495D-AE96-D6EA9FFC9F0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C5EF31B-716C-4A92-8F3D-39FA8536E7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5159131-3858-40DC-8B9B-B8050327097A}"/>
              </a:ext>
            </a:extLst>
          </p:cNvPr>
          <p:cNvSpPr>
            <a:spLocks noGrp="1"/>
          </p:cNvSpPr>
          <p:nvPr>
            <p:ph type="dt" sz="half" idx="10"/>
          </p:nvPr>
        </p:nvSpPr>
        <p:spPr/>
        <p:txBody>
          <a:bodyPr/>
          <a:lstStyle/>
          <a:p>
            <a:fld id="{745BCBDE-9B69-4FD3-9DD7-6EB6ACE3F561}" type="datetimeFigureOut">
              <a:rPr lang="en-US" smtClean="0"/>
              <a:t>9/20/21</a:t>
            </a:fld>
            <a:endParaRPr lang="en-US"/>
          </a:p>
        </p:txBody>
      </p:sp>
      <p:sp>
        <p:nvSpPr>
          <p:cNvPr id="5" name="Footer Placeholder 4">
            <a:extLst>
              <a:ext uri="{FF2B5EF4-FFF2-40B4-BE49-F238E27FC236}">
                <a16:creationId xmlns:a16="http://schemas.microsoft.com/office/drawing/2014/main" id="{4ED43AF6-BDA5-4DFC-B452-345570CDAD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7DAA28-0EEF-4C95-9BF9-2043C22A5066}"/>
              </a:ext>
            </a:extLst>
          </p:cNvPr>
          <p:cNvSpPr>
            <a:spLocks noGrp="1"/>
          </p:cNvSpPr>
          <p:nvPr>
            <p:ph type="sldNum" sz="quarter" idx="12"/>
          </p:nvPr>
        </p:nvSpPr>
        <p:spPr/>
        <p:txBody>
          <a:bodyPr/>
          <a:lstStyle/>
          <a:p>
            <a:fld id="{F741642B-261A-4555-88FF-153F60EB336B}" type="slidenum">
              <a:rPr lang="en-US" smtClean="0"/>
              <a:t>‹#›</a:t>
            </a:fld>
            <a:endParaRPr lang="en-US"/>
          </a:p>
        </p:txBody>
      </p:sp>
    </p:spTree>
    <p:extLst>
      <p:ext uri="{BB962C8B-B14F-4D97-AF65-F5344CB8AC3E}">
        <p14:creationId xmlns:p14="http://schemas.microsoft.com/office/powerpoint/2010/main" val="20923133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6C82B-0CF0-4CD9-87D6-6A68B6E7269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5AC543-9C67-407A-BC4F-458F2CBE8A5D}"/>
              </a:ext>
            </a:extLst>
          </p:cNvPr>
          <p:cNvSpPr>
            <a:spLocks noGrp="1"/>
          </p:cNvSpPr>
          <p:nvPr>
            <p:ph sz="quarter" idx="16" hasCustomPrompt="1"/>
          </p:nvPr>
        </p:nvSpPr>
        <p:spPr>
          <a:xfrm>
            <a:off x="1069921" y="2661920"/>
            <a:ext cx="4325938" cy="3484029"/>
          </a:xfrm>
        </p:spPr>
        <p:txBody>
          <a:bodyPr>
            <a:normAutofit/>
          </a:bodyPr>
          <a:lstStyle>
            <a:lvl1pPr marL="0" indent="0">
              <a:buNone/>
              <a:defRPr sz="1400">
                <a:latin typeface="+mj-lt"/>
              </a:defRPr>
            </a:lvl1pPr>
          </a:lstStyle>
          <a:p>
            <a:pPr lvl="0"/>
            <a:r>
              <a:rPr lang="en-US" dirty="0"/>
              <a:t>Insert Content</a:t>
            </a:r>
          </a:p>
        </p:txBody>
      </p:sp>
      <p:sp>
        <p:nvSpPr>
          <p:cNvPr id="4" name="Content Placeholder 2">
            <a:extLst>
              <a:ext uri="{FF2B5EF4-FFF2-40B4-BE49-F238E27FC236}">
                <a16:creationId xmlns:a16="http://schemas.microsoft.com/office/drawing/2014/main" id="{4C32853B-8EF9-4ACB-AE98-16D686B13F06}"/>
              </a:ext>
            </a:extLst>
          </p:cNvPr>
          <p:cNvSpPr>
            <a:spLocks noGrp="1"/>
          </p:cNvSpPr>
          <p:nvPr>
            <p:ph sz="quarter" idx="17" hasCustomPrompt="1"/>
          </p:nvPr>
        </p:nvSpPr>
        <p:spPr>
          <a:xfrm>
            <a:off x="6353485" y="2661919"/>
            <a:ext cx="4325938" cy="3484029"/>
          </a:xfrm>
        </p:spPr>
        <p:txBody>
          <a:bodyPr>
            <a:normAutofit/>
          </a:bodyPr>
          <a:lstStyle>
            <a:lvl1pPr marL="0" indent="0">
              <a:buNone/>
              <a:defRPr sz="1400">
                <a:latin typeface="+mj-lt"/>
              </a:defRPr>
            </a:lvl1pPr>
          </a:lstStyle>
          <a:p>
            <a:pPr lvl="0"/>
            <a:r>
              <a:rPr lang="en-US" dirty="0"/>
              <a:t>Insert Content</a:t>
            </a:r>
          </a:p>
        </p:txBody>
      </p:sp>
      <p:sp>
        <p:nvSpPr>
          <p:cNvPr id="6" name="Text Placeholder 5">
            <a:extLst>
              <a:ext uri="{FF2B5EF4-FFF2-40B4-BE49-F238E27FC236}">
                <a16:creationId xmlns:a16="http://schemas.microsoft.com/office/drawing/2014/main" id="{E61D98E9-F283-4D55-8145-8AFD023C5D10}"/>
              </a:ext>
            </a:extLst>
          </p:cNvPr>
          <p:cNvSpPr>
            <a:spLocks noGrp="1"/>
          </p:cNvSpPr>
          <p:nvPr>
            <p:ph type="body" sz="quarter" idx="18"/>
          </p:nvPr>
        </p:nvSpPr>
        <p:spPr>
          <a:xfrm>
            <a:off x="1069921" y="2048719"/>
            <a:ext cx="4325938" cy="613200"/>
          </a:xfrm>
        </p:spPr>
        <p:txBody>
          <a:bodyPr/>
          <a:lstStyle>
            <a:lvl1pPr marL="0" indent="0">
              <a:buNone/>
              <a:defRPr/>
            </a:lvl1pPr>
            <a:lvl2pPr marL="457200" indent="0">
              <a:buNone/>
              <a:defRPr/>
            </a:lvl2pPr>
          </a:lstStyle>
          <a:p>
            <a:pPr lvl="0"/>
            <a:r>
              <a:rPr lang="en-US" dirty="0"/>
              <a:t>Edit Master text styles</a:t>
            </a:r>
          </a:p>
        </p:txBody>
      </p:sp>
      <p:sp>
        <p:nvSpPr>
          <p:cNvPr id="7" name="Text Placeholder 5">
            <a:extLst>
              <a:ext uri="{FF2B5EF4-FFF2-40B4-BE49-F238E27FC236}">
                <a16:creationId xmlns:a16="http://schemas.microsoft.com/office/drawing/2014/main" id="{F4C7B47E-4A6F-4E52-B5F6-F82D9CF6FF75}"/>
              </a:ext>
            </a:extLst>
          </p:cNvPr>
          <p:cNvSpPr>
            <a:spLocks noGrp="1"/>
          </p:cNvSpPr>
          <p:nvPr>
            <p:ph type="body" sz="quarter" idx="19"/>
          </p:nvPr>
        </p:nvSpPr>
        <p:spPr>
          <a:xfrm>
            <a:off x="6353485" y="2048719"/>
            <a:ext cx="4325938" cy="613200"/>
          </a:xfrm>
        </p:spPr>
        <p:txBody>
          <a:bodyPr/>
          <a:lstStyle>
            <a:lvl1pPr marL="0" indent="0">
              <a:buNone/>
              <a:defRPr/>
            </a:lvl1pPr>
          </a:lstStyle>
          <a:p>
            <a:pPr lvl="0"/>
            <a:r>
              <a:rPr lang="en-US" dirty="0"/>
              <a:t>Edit Master text styles</a:t>
            </a:r>
          </a:p>
        </p:txBody>
      </p:sp>
    </p:spTree>
    <p:extLst>
      <p:ext uri="{BB962C8B-B14F-4D97-AF65-F5344CB8AC3E}">
        <p14:creationId xmlns:p14="http://schemas.microsoft.com/office/powerpoint/2010/main" val="38404038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49" name="PlaceHolder 2"/>
          <p:cNvSpPr>
            <a:spLocks noGrp="1"/>
          </p:cNvSpPr>
          <p:nvPr>
            <p:ph type="subTitle"/>
          </p:nvPr>
        </p:nvSpPr>
        <p:spPr>
          <a:xfrm>
            <a:off x="838080" y="1825560"/>
            <a:ext cx="10515240" cy="435096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51"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53"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54"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7" name="PlaceHolder 2"/>
          <p:cNvSpPr>
            <a:spLocks noGrp="1"/>
          </p:cNvSpPr>
          <p:nvPr>
            <p:ph type="subTitle"/>
          </p:nvPr>
        </p:nvSpPr>
        <p:spPr>
          <a:xfrm>
            <a:off x="838080" y="1825560"/>
            <a:ext cx="10515240" cy="435096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6" name="PlaceHolder 1"/>
          <p:cNvSpPr>
            <a:spLocks noGrp="1"/>
          </p:cNvSpPr>
          <p:nvPr>
            <p:ph type="subTitle"/>
          </p:nvPr>
        </p:nvSpPr>
        <p:spPr>
          <a:xfrm>
            <a:off x="838080" y="365040"/>
            <a:ext cx="10515240" cy="614412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58"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59"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60"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62"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63"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64"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66"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67"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68"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70"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71"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73"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74"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75"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76"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78"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79"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80"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81"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82"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83"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9"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11"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12"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838080" y="365040"/>
            <a:ext cx="10515240" cy="614412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16"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17"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18"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2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2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22"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24"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25"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26"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Flowchart: Connector 6"/>
          <p:cNvSpPr/>
          <p:nvPr/>
        </p:nvSpPr>
        <p:spPr>
          <a:xfrm>
            <a:off x="10525320" y="5213160"/>
            <a:ext cx="1285560" cy="1325520"/>
          </a:xfrm>
          <a:prstGeom prst="flowChartConnector">
            <a:avLst/>
          </a:prstGeom>
          <a:blipFill rotWithShape="0">
            <a:blip r:embed="rId16"/>
            <a:stretch/>
          </a:blipFill>
          <a:ln>
            <a:noFill/>
          </a:ln>
        </p:spPr>
        <p:style>
          <a:lnRef idx="2">
            <a:schemeClr val="accent1">
              <a:shade val="50000"/>
            </a:schemeClr>
          </a:lnRef>
          <a:fillRef idx="1">
            <a:schemeClr val="accent1"/>
          </a:fillRef>
          <a:effectRef idx="0">
            <a:schemeClr val="accent1"/>
          </a:effectRef>
          <a:fontRef idx="minor"/>
        </p:style>
      </p:sp>
      <p:sp>
        <p:nvSpPr>
          <p:cNvPr id="7" name="PlaceHolder 1"/>
          <p:cNvSpPr>
            <a:spLocks noGrp="1"/>
          </p:cNvSpPr>
          <p:nvPr>
            <p:ph type="title"/>
          </p:nvPr>
        </p:nvSpPr>
        <p:spPr>
          <a:xfrm>
            <a:off x="1523880" y="1122480"/>
            <a:ext cx="9143640" cy="2387160"/>
          </a:xfrm>
          <a:prstGeom prst="rect">
            <a:avLst/>
          </a:prstGeom>
        </p:spPr>
        <p:txBody>
          <a:bodyPr anchor="b">
            <a:noAutofit/>
          </a:bodyPr>
          <a:lstStyle/>
          <a:p>
            <a:pPr algn="ctr">
              <a:lnSpc>
                <a:spcPct val="90000"/>
              </a:lnSpc>
            </a:pPr>
            <a:r>
              <a:rPr lang="en-US" sz="6000" b="0" strike="noStrike" spc="-1">
                <a:solidFill>
                  <a:srgbClr val="000000"/>
                </a:solidFill>
                <a:latin typeface="Calibri Light"/>
              </a:rPr>
              <a:t>Click to edit Master title style</a:t>
            </a:r>
            <a:endParaRPr lang="en-US" sz="6000" b="0" strike="noStrike" spc="-1">
              <a:solidFill>
                <a:srgbClr val="000000"/>
              </a:solidFill>
              <a:latin typeface="Calibri"/>
            </a:endParaRPr>
          </a:p>
        </p:txBody>
      </p:sp>
      <p:sp>
        <p:nvSpPr>
          <p:cNvPr id="2" name="PlaceHolder 2"/>
          <p:cNvSpPr>
            <a:spLocks noGrp="1"/>
          </p:cNvSpPr>
          <p:nvPr>
            <p:ph type="dt"/>
          </p:nvPr>
        </p:nvSpPr>
        <p:spPr>
          <a:xfrm>
            <a:off x="838080" y="6356520"/>
            <a:ext cx="2742840" cy="364680"/>
          </a:xfrm>
          <a:prstGeom prst="rect">
            <a:avLst/>
          </a:prstGeom>
        </p:spPr>
        <p:txBody>
          <a:bodyPr anchor="ctr">
            <a:noAutofit/>
          </a:bodyPr>
          <a:lstStyle/>
          <a:p>
            <a:pPr>
              <a:lnSpc>
                <a:spcPct val="100000"/>
              </a:lnSpc>
            </a:pPr>
            <a:fld id="{CE747A18-75E1-4E69-B173-DB31A5F3E7CA}" type="datetime">
              <a:rPr lang="en-US" sz="1200" b="0" strike="noStrike" spc="-1">
                <a:solidFill>
                  <a:srgbClr val="8B8B8B"/>
                </a:solidFill>
                <a:latin typeface="Calibri"/>
              </a:rPr>
              <a:t>9/20/21</a:t>
            </a:fld>
            <a:endParaRPr lang="en-US" sz="1200" b="0" strike="noStrike" spc="-1">
              <a:latin typeface="Times New Roman"/>
            </a:endParaRPr>
          </a:p>
        </p:txBody>
      </p:sp>
      <p:sp>
        <p:nvSpPr>
          <p:cNvPr id="3" name="PlaceHolder 3"/>
          <p:cNvSpPr>
            <a:spLocks noGrp="1"/>
          </p:cNvSpPr>
          <p:nvPr>
            <p:ph type="ftr"/>
          </p:nvPr>
        </p:nvSpPr>
        <p:spPr>
          <a:xfrm>
            <a:off x="4038480" y="6356520"/>
            <a:ext cx="4114440" cy="364680"/>
          </a:xfrm>
          <a:prstGeom prst="rect">
            <a:avLst/>
          </a:prstGeom>
        </p:spPr>
        <p:txBody>
          <a:bodyPr anchor="ctr">
            <a:noAutofit/>
          </a:bodyPr>
          <a:lstStyle/>
          <a:p>
            <a:endParaRPr lang="en-US" sz="2400" b="0" strike="noStrike" spc="-1">
              <a:latin typeface="Times New Roman"/>
            </a:endParaRPr>
          </a:p>
        </p:txBody>
      </p:sp>
      <p:sp>
        <p:nvSpPr>
          <p:cNvPr id="4" name="PlaceHolder 4"/>
          <p:cNvSpPr>
            <a:spLocks noGrp="1"/>
          </p:cNvSpPr>
          <p:nvPr>
            <p:ph type="sldNum"/>
          </p:nvPr>
        </p:nvSpPr>
        <p:spPr>
          <a:xfrm>
            <a:off x="8610480" y="6356520"/>
            <a:ext cx="2742840" cy="364680"/>
          </a:xfrm>
          <a:prstGeom prst="rect">
            <a:avLst/>
          </a:prstGeom>
        </p:spPr>
        <p:txBody>
          <a:bodyPr anchor="ctr">
            <a:noAutofit/>
          </a:bodyPr>
          <a:lstStyle/>
          <a:p>
            <a:pPr algn="r">
              <a:lnSpc>
                <a:spcPct val="100000"/>
              </a:lnSpc>
            </a:pPr>
            <a:fld id="{0CCDAB39-CEB0-45A6-B47B-5A94A7EBA22C}" type="slidenum">
              <a:rPr lang="en-US" sz="1200" b="0" strike="noStrike" spc="-1">
                <a:solidFill>
                  <a:srgbClr val="8B8B8B"/>
                </a:solidFill>
                <a:latin typeface="Calibri"/>
              </a:rPr>
              <a:t>‹#›</a:t>
            </a:fld>
            <a:endParaRPr lang="en-US" sz="1200" b="0" strike="noStrike" spc="-1">
              <a:latin typeface="Times New Roman"/>
            </a:endParaRPr>
          </a:p>
        </p:txBody>
      </p:sp>
      <p:sp>
        <p:nvSpPr>
          <p:cNvPr id="5"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Calibri"/>
              </a:rPr>
              <a:t>Click to edit the outline text format</a:t>
            </a:r>
          </a:p>
          <a:p>
            <a:pPr marL="864000" lvl="1" indent="-324000">
              <a:spcBef>
                <a:spcPts val="1134"/>
              </a:spcBef>
              <a:buClr>
                <a:srgbClr val="000000"/>
              </a:buClr>
              <a:buSzPct val="75000"/>
              <a:buFont typeface="Symbol" charset="2"/>
              <a:buChar char=""/>
            </a:pPr>
            <a:r>
              <a:rPr lang="en-US" sz="2000" b="0" strike="noStrike" spc="-1">
                <a:solidFill>
                  <a:srgbClr val="000000"/>
                </a:solidFill>
                <a:latin typeface="Calibri"/>
              </a:rPr>
              <a:t>Second Outline Level</a:t>
            </a:r>
          </a:p>
          <a:p>
            <a:pPr marL="1296000" lvl="2" indent="-288000">
              <a:spcBef>
                <a:spcPts val="850"/>
              </a:spcBef>
              <a:buClr>
                <a:srgbClr val="000000"/>
              </a:buClr>
              <a:buSzPct val="45000"/>
              <a:buFont typeface="Wingdings" charset="2"/>
              <a:buChar char=""/>
            </a:pPr>
            <a:r>
              <a:rPr lang="en-US" sz="1800" b="0" strike="noStrike" spc="-1">
                <a:solidFill>
                  <a:srgbClr val="000000"/>
                </a:solidFill>
                <a:latin typeface="Calibri"/>
              </a:rPr>
              <a:t>Third Outline Level</a:t>
            </a:r>
          </a:p>
          <a:p>
            <a:pPr marL="1728000" lvl="3" indent="-216000">
              <a:spcBef>
                <a:spcPts val="567"/>
              </a:spcBef>
              <a:buClr>
                <a:srgbClr val="000000"/>
              </a:buClr>
              <a:buSzPct val="75000"/>
              <a:buFont typeface="Symbol" charset="2"/>
              <a:buChar char=""/>
            </a:pPr>
            <a:r>
              <a:rPr lang="en-US" sz="1800" b="0" strike="noStrike" spc="-1">
                <a:solidFill>
                  <a:srgbClr val="000000"/>
                </a:solidFill>
                <a:latin typeface="Calibri"/>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000000"/>
                </a:solidFill>
                <a:latin typeface="Calibri"/>
              </a:rPr>
              <a:t>Fifth Outline Level</a:t>
            </a:r>
          </a:p>
          <a:p>
            <a:pPr marL="2592000" lvl="5" indent="-216000">
              <a:spcBef>
                <a:spcPts val="283"/>
              </a:spcBef>
              <a:buClr>
                <a:srgbClr val="000000"/>
              </a:buClr>
              <a:buSzPct val="45000"/>
              <a:buFont typeface="Wingdings" charset="2"/>
              <a:buChar char=""/>
            </a:pPr>
            <a:r>
              <a:rPr lang="en-US" sz="2000" b="0" strike="noStrike" spc="-1">
                <a:solidFill>
                  <a:srgbClr val="000000"/>
                </a:solidFill>
                <a:latin typeface="Calibri"/>
              </a:rPr>
              <a:t>Sixth Outline Level</a:t>
            </a:r>
          </a:p>
          <a:p>
            <a:pPr marL="3024000" lvl="6" indent="-216000">
              <a:spcBef>
                <a:spcPts val="283"/>
              </a:spcBef>
              <a:buClr>
                <a:srgbClr val="000000"/>
              </a:buClr>
              <a:buSzPct val="45000"/>
              <a:buFont typeface="Wingdings" charset="2"/>
              <a:buChar char=""/>
            </a:pPr>
            <a:r>
              <a:rPr lang="en-US" sz="2000" b="0" strike="noStrike" spc="-1">
                <a:solidFill>
                  <a:srgbClr val="000000"/>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74" r:id="rId13"/>
    <p:sldLayoutId id="214748367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2" name="Flowchart: Connector 6"/>
          <p:cNvSpPr/>
          <p:nvPr/>
        </p:nvSpPr>
        <p:spPr>
          <a:xfrm>
            <a:off x="10525320" y="5213160"/>
            <a:ext cx="1285560" cy="1325520"/>
          </a:xfrm>
          <a:prstGeom prst="flowChartConnector">
            <a:avLst/>
          </a:prstGeom>
          <a:blipFill rotWithShape="0">
            <a:blip r:embed="rId14"/>
            <a:stretch/>
          </a:blipFill>
          <a:ln>
            <a:noFill/>
          </a:ln>
        </p:spPr>
        <p:style>
          <a:lnRef idx="2">
            <a:schemeClr val="accent1">
              <a:shade val="50000"/>
            </a:schemeClr>
          </a:lnRef>
          <a:fillRef idx="1">
            <a:schemeClr val="accent1"/>
          </a:fillRef>
          <a:effectRef idx="0">
            <a:schemeClr val="accent1"/>
          </a:effectRef>
          <a:fontRef idx="minor"/>
        </p:style>
      </p:sp>
      <p:sp>
        <p:nvSpPr>
          <p:cNvPr id="43" name="PlaceHolder 1"/>
          <p:cNvSpPr>
            <a:spLocks noGrp="1"/>
          </p:cNvSpPr>
          <p:nvPr>
            <p:ph type="title"/>
          </p:nvPr>
        </p:nvSpPr>
        <p:spPr>
          <a:xfrm>
            <a:off x="838080" y="365040"/>
            <a:ext cx="10515240" cy="1325160"/>
          </a:xfrm>
          <a:prstGeom prst="rect">
            <a:avLst/>
          </a:prstGeom>
        </p:spPr>
        <p:txBody>
          <a:bodyPr anchor="ctr">
            <a:noAutofit/>
          </a:bodyPr>
          <a:lstStyle/>
          <a:p>
            <a:pPr>
              <a:lnSpc>
                <a:spcPct val="90000"/>
              </a:lnSpc>
            </a:pPr>
            <a:r>
              <a:rPr lang="en-US" sz="4400" b="0" strike="noStrike" spc="-1">
                <a:solidFill>
                  <a:srgbClr val="000000"/>
                </a:solidFill>
                <a:latin typeface="Calibri Light"/>
              </a:rPr>
              <a:t>Click to edit Master title style</a:t>
            </a:r>
            <a:endParaRPr lang="en-US" sz="4400" b="0" strike="noStrike" spc="-1">
              <a:solidFill>
                <a:srgbClr val="000000"/>
              </a:solidFill>
              <a:latin typeface="Calibri"/>
            </a:endParaRPr>
          </a:p>
        </p:txBody>
      </p:sp>
      <p:sp>
        <p:nvSpPr>
          <p:cNvPr id="44" name="PlaceHolder 2"/>
          <p:cNvSpPr>
            <a:spLocks noGrp="1"/>
          </p:cNvSpPr>
          <p:nvPr>
            <p:ph type="body"/>
          </p:nvPr>
        </p:nvSpPr>
        <p:spPr>
          <a:xfrm>
            <a:off x="838080" y="1825560"/>
            <a:ext cx="10515240" cy="4350960"/>
          </a:xfrm>
          <a:prstGeom prst="rect">
            <a:avLst/>
          </a:prstGeom>
        </p:spPr>
        <p:txBody>
          <a:bodyPr>
            <a:noAutofit/>
          </a:bodyPr>
          <a:lstStyle/>
          <a:p>
            <a:pPr marL="228600" indent="-228240">
              <a:lnSpc>
                <a:spcPct val="90000"/>
              </a:lnSpc>
              <a:spcBef>
                <a:spcPts val="1001"/>
              </a:spcBef>
              <a:buClr>
                <a:srgbClr val="000000"/>
              </a:buClr>
              <a:buFont typeface="Arial"/>
              <a:buChar char="•"/>
            </a:pPr>
            <a:r>
              <a:rPr lang="en-US" sz="2800" b="0" strike="noStrike" spc="-1">
                <a:solidFill>
                  <a:srgbClr val="000000"/>
                </a:solidFill>
                <a:latin typeface="Calibri"/>
              </a:rPr>
              <a:t>Click to edit Master text styles</a:t>
            </a:r>
          </a:p>
          <a:p>
            <a:pPr marL="685800" lvl="1" indent="-228240">
              <a:lnSpc>
                <a:spcPct val="90000"/>
              </a:lnSpc>
              <a:spcBef>
                <a:spcPts val="499"/>
              </a:spcBef>
              <a:buClr>
                <a:srgbClr val="000000"/>
              </a:buClr>
              <a:buFont typeface="Arial"/>
              <a:buChar char="•"/>
            </a:pPr>
            <a:r>
              <a:rPr lang="en-US" sz="2400" b="0" strike="noStrike" spc="-1">
                <a:solidFill>
                  <a:srgbClr val="000000"/>
                </a:solidFill>
                <a:latin typeface="Calibri"/>
              </a:rPr>
              <a:t>Second level</a:t>
            </a:r>
          </a:p>
          <a:p>
            <a:pPr marL="1143000" lvl="2" indent="-228240">
              <a:lnSpc>
                <a:spcPct val="90000"/>
              </a:lnSpc>
              <a:spcBef>
                <a:spcPts val="499"/>
              </a:spcBef>
              <a:buClr>
                <a:srgbClr val="000000"/>
              </a:buClr>
              <a:buFont typeface="Arial"/>
              <a:buChar char="•"/>
            </a:pPr>
            <a:r>
              <a:rPr lang="en-US" sz="2000" b="0" strike="noStrike" spc="-1">
                <a:solidFill>
                  <a:srgbClr val="000000"/>
                </a:solidFill>
                <a:latin typeface="Calibri"/>
              </a:rPr>
              <a:t>Third level</a:t>
            </a:r>
          </a:p>
          <a:p>
            <a:pPr marL="1600200" lvl="3" indent="-228240">
              <a:lnSpc>
                <a:spcPct val="90000"/>
              </a:lnSpc>
              <a:spcBef>
                <a:spcPts val="499"/>
              </a:spcBef>
              <a:buClr>
                <a:srgbClr val="000000"/>
              </a:buClr>
              <a:buFont typeface="Arial"/>
              <a:buChar char="•"/>
            </a:pPr>
            <a:r>
              <a:rPr lang="en-US" sz="1800" b="0" strike="noStrike" spc="-1">
                <a:solidFill>
                  <a:srgbClr val="000000"/>
                </a:solidFill>
                <a:latin typeface="Calibri"/>
              </a:rPr>
              <a:t>Fourth level</a:t>
            </a:r>
          </a:p>
          <a:p>
            <a:pPr marL="2057400" lvl="4" indent="-228240">
              <a:lnSpc>
                <a:spcPct val="90000"/>
              </a:lnSpc>
              <a:spcBef>
                <a:spcPts val="499"/>
              </a:spcBef>
              <a:buClr>
                <a:srgbClr val="000000"/>
              </a:buClr>
              <a:buFont typeface="Arial"/>
              <a:buChar char="•"/>
            </a:pPr>
            <a:r>
              <a:rPr lang="en-US" sz="1800" b="0" strike="noStrike" spc="-1">
                <a:solidFill>
                  <a:srgbClr val="000000"/>
                </a:solidFill>
                <a:latin typeface="Calibri"/>
              </a:rPr>
              <a:t>Fifth level</a:t>
            </a:r>
          </a:p>
        </p:txBody>
      </p:sp>
      <p:sp>
        <p:nvSpPr>
          <p:cNvPr id="45" name="PlaceHolder 3"/>
          <p:cNvSpPr>
            <a:spLocks noGrp="1"/>
          </p:cNvSpPr>
          <p:nvPr>
            <p:ph type="dt"/>
          </p:nvPr>
        </p:nvSpPr>
        <p:spPr>
          <a:xfrm>
            <a:off x="838080" y="6356520"/>
            <a:ext cx="2742840" cy="364680"/>
          </a:xfrm>
          <a:prstGeom prst="rect">
            <a:avLst/>
          </a:prstGeom>
        </p:spPr>
        <p:txBody>
          <a:bodyPr anchor="ctr">
            <a:noAutofit/>
          </a:bodyPr>
          <a:lstStyle/>
          <a:p>
            <a:pPr>
              <a:lnSpc>
                <a:spcPct val="100000"/>
              </a:lnSpc>
            </a:pPr>
            <a:fld id="{B0D1DCB5-1FE9-45CB-9A38-C571B82CC6DD}" type="datetime">
              <a:rPr lang="en-US" sz="1200" b="0" strike="noStrike" spc="-1">
                <a:solidFill>
                  <a:srgbClr val="8B8B8B"/>
                </a:solidFill>
                <a:latin typeface="Calibri"/>
              </a:rPr>
              <a:t>9/20/21</a:t>
            </a:fld>
            <a:endParaRPr lang="en-US" sz="1200" b="0" strike="noStrike" spc="-1">
              <a:latin typeface="Times New Roman"/>
            </a:endParaRPr>
          </a:p>
        </p:txBody>
      </p:sp>
      <p:sp>
        <p:nvSpPr>
          <p:cNvPr id="46" name="PlaceHolder 4"/>
          <p:cNvSpPr>
            <a:spLocks noGrp="1"/>
          </p:cNvSpPr>
          <p:nvPr>
            <p:ph type="ftr"/>
          </p:nvPr>
        </p:nvSpPr>
        <p:spPr>
          <a:xfrm>
            <a:off x="4038480" y="6356520"/>
            <a:ext cx="4114440" cy="364680"/>
          </a:xfrm>
          <a:prstGeom prst="rect">
            <a:avLst/>
          </a:prstGeom>
        </p:spPr>
        <p:txBody>
          <a:bodyPr anchor="ctr">
            <a:noAutofit/>
          </a:bodyPr>
          <a:lstStyle/>
          <a:p>
            <a:endParaRPr lang="en-US" sz="2400" b="0" strike="noStrike" spc="-1">
              <a:latin typeface="Times New Roman"/>
            </a:endParaRPr>
          </a:p>
        </p:txBody>
      </p:sp>
      <p:sp>
        <p:nvSpPr>
          <p:cNvPr id="47" name="PlaceHolder 5"/>
          <p:cNvSpPr>
            <a:spLocks noGrp="1"/>
          </p:cNvSpPr>
          <p:nvPr>
            <p:ph type="sldNum"/>
          </p:nvPr>
        </p:nvSpPr>
        <p:spPr>
          <a:xfrm>
            <a:off x="8610480" y="6356520"/>
            <a:ext cx="2742840" cy="364680"/>
          </a:xfrm>
          <a:prstGeom prst="rect">
            <a:avLst/>
          </a:prstGeom>
        </p:spPr>
        <p:txBody>
          <a:bodyPr anchor="ctr">
            <a:noAutofit/>
          </a:bodyPr>
          <a:lstStyle/>
          <a:p>
            <a:pPr algn="r">
              <a:lnSpc>
                <a:spcPct val="100000"/>
              </a:lnSpc>
            </a:pPr>
            <a:fld id="{75A3AA42-74D0-470A-946B-003719F4F317}" type="slidenum">
              <a:rPr lang="en-US" sz="1200" b="0" strike="noStrike" spc="-1">
                <a:solidFill>
                  <a:srgbClr val="8B8B8B"/>
                </a:solidFill>
                <a:latin typeface="Calibri"/>
              </a:rPr>
              <a:t>‹#›</a:t>
            </a:fld>
            <a:endParaRPr lang="en-US"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hyperlink" Target="http://benjaminjolley.substack.com/" TargetMode="External"/><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itle 1"/>
          <p:cNvSpPr txBox="1"/>
          <p:nvPr/>
        </p:nvSpPr>
        <p:spPr>
          <a:xfrm>
            <a:off x="438411" y="3231715"/>
            <a:ext cx="11010377" cy="1793574"/>
          </a:xfrm>
          <a:prstGeom prst="rect">
            <a:avLst/>
          </a:prstGeom>
          <a:noFill/>
          <a:ln w="0">
            <a:noFill/>
          </a:ln>
        </p:spPr>
        <p:txBody>
          <a:bodyPr anchor="b">
            <a:noAutofit/>
          </a:bodyPr>
          <a:lstStyle/>
          <a:p>
            <a:pPr algn="ctr"/>
            <a:endParaRPr lang="en-US" sz="5400" b="1" strike="noStrike" spc="-1" dirty="0">
              <a:solidFill>
                <a:schemeClr val="accent6">
                  <a:lumMod val="50000"/>
                </a:schemeClr>
              </a:solidFill>
              <a:latin typeface="+mj-lt"/>
            </a:endParaRPr>
          </a:p>
          <a:p>
            <a:pPr algn="ctr"/>
            <a:endParaRPr lang="en-US" sz="5400" b="1" spc="-1" dirty="0">
              <a:solidFill>
                <a:schemeClr val="accent6">
                  <a:lumMod val="50000"/>
                </a:schemeClr>
              </a:solidFill>
              <a:latin typeface="+mj-lt"/>
            </a:endParaRPr>
          </a:p>
          <a:p>
            <a:pPr algn="ctr"/>
            <a:endParaRPr lang="en-US" sz="5400" b="1" strike="noStrike" spc="-1" dirty="0">
              <a:solidFill>
                <a:schemeClr val="accent6">
                  <a:lumMod val="50000"/>
                </a:schemeClr>
              </a:solidFill>
              <a:latin typeface="+mj-lt"/>
            </a:endParaRPr>
          </a:p>
          <a:p>
            <a:pPr algn="ctr"/>
            <a:r>
              <a:rPr lang="en-US" sz="5400" b="1" strike="noStrike" spc="-1" dirty="0">
                <a:solidFill>
                  <a:schemeClr val="accent6">
                    <a:lumMod val="50000"/>
                  </a:schemeClr>
                </a:solidFill>
                <a:latin typeface="+mj-lt"/>
              </a:rPr>
              <a:t>PBM Reform Part I: Understanding PBMs</a:t>
            </a:r>
          </a:p>
          <a:p>
            <a:pPr algn="ctr"/>
            <a:endParaRPr lang="en-US" sz="4800" b="1" strike="noStrike" spc="-1" dirty="0">
              <a:solidFill>
                <a:srgbClr val="002060"/>
              </a:solidFill>
              <a:latin typeface="+mj-lt"/>
            </a:endParaRPr>
          </a:p>
          <a:p>
            <a:pPr algn="ctr"/>
            <a:r>
              <a:rPr lang="en-US" sz="4000" b="1" spc="-1" dirty="0">
                <a:solidFill>
                  <a:srgbClr val="002060"/>
                </a:solidFill>
                <a:latin typeface="+mj-lt"/>
              </a:rPr>
              <a:t>SC Pharmacy Association </a:t>
            </a:r>
            <a:endParaRPr lang="en-US" sz="4000" b="1" strike="noStrike" spc="-1" dirty="0">
              <a:solidFill>
                <a:srgbClr val="002060"/>
              </a:solidFill>
              <a:latin typeface="+mj-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itle 1"/>
          <p:cNvSpPr txBox="1"/>
          <p:nvPr/>
        </p:nvSpPr>
        <p:spPr>
          <a:xfrm>
            <a:off x="838080" y="365040"/>
            <a:ext cx="10515240" cy="1325160"/>
          </a:xfrm>
          <a:prstGeom prst="rect">
            <a:avLst/>
          </a:prstGeom>
          <a:noFill/>
          <a:ln w="0">
            <a:noFill/>
          </a:ln>
        </p:spPr>
        <p:txBody>
          <a:bodyPr anchor="ctr">
            <a:noAutofit/>
          </a:bodyPr>
          <a:lstStyle/>
          <a:p>
            <a:pPr>
              <a:lnSpc>
                <a:spcPct val="90000"/>
              </a:lnSpc>
            </a:pPr>
            <a:r>
              <a:rPr lang="en-US" sz="4800" b="1" strike="noStrike" spc="-1" dirty="0">
                <a:solidFill>
                  <a:schemeClr val="accent6">
                    <a:lumMod val="50000"/>
                  </a:schemeClr>
                </a:solidFill>
                <a:latin typeface="+mj-lt"/>
              </a:rPr>
              <a:t>What is a PBM?</a:t>
            </a:r>
          </a:p>
        </p:txBody>
      </p:sp>
      <p:sp>
        <p:nvSpPr>
          <p:cNvPr id="89" name="Content Placeholder 2"/>
          <p:cNvSpPr txBox="1"/>
          <p:nvPr/>
        </p:nvSpPr>
        <p:spPr>
          <a:xfrm>
            <a:off x="838080" y="1825560"/>
            <a:ext cx="10515240" cy="4350960"/>
          </a:xfrm>
          <a:prstGeom prst="rect">
            <a:avLst/>
          </a:prstGeom>
          <a:noFill/>
          <a:ln w="0">
            <a:noFill/>
          </a:ln>
        </p:spPr>
        <p:txBody>
          <a:bodyPr>
            <a:noAutofit/>
          </a:bodyPr>
          <a:lstStyle/>
          <a:p>
            <a:pPr marL="228600" indent="-228240">
              <a:lnSpc>
                <a:spcPct val="90000"/>
              </a:lnSpc>
              <a:spcBef>
                <a:spcPts val="1001"/>
              </a:spcBef>
              <a:buClr>
                <a:srgbClr val="000000"/>
              </a:buClr>
              <a:buFont typeface="Arial"/>
              <a:buChar char="•"/>
            </a:pPr>
            <a:r>
              <a:rPr lang="en-US" sz="2800" b="0" strike="noStrike" spc="-1" dirty="0">
                <a:solidFill>
                  <a:srgbClr val="000000"/>
                </a:solidFill>
                <a:latin typeface="+mj-lt"/>
              </a:rPr>
              <a:t>PBM stands for Pharmacy Benefit Manager</a:t>
            </a:r>
          </a:p>
          <a:p>
            <a:pPr marL="228600" indent="-228240">
              <a:lnSpc>
                <a:spcPct val="90000"/>
              </a:lnSpc>
              <a:spcBef>
                <a:spcPts val="1001"/>
              </a:spcBef>
              <a:buClr>
                <a:srgbClr val="000000"/>
              </a:buClr>
              <a:buFont typeface="Arial"/>
              <a:buChar char="•"/>
            </a:pPr>
            <a:r>
              <a:rPr lang="en-US" sz="2800" b="0" strike="noStrike" spc="-1" dirty="0">
                <a:solidFill>
                  <a:srgbClr val="000000"/>
                </a:solidFill>
                <a:latin typeface="+mj-lt"/>
              </a:rPr>
              <a:t>PBMs manage the pharmacy benefit in a number of ways</a:t>
            </a:r>
          </a:p>
          <a:p>
            <a:pPr marL="864000" lvl="1" indent="-324000">
              <a:spcBef>
                <a:spcPts val="1134"/>
              </a:spcBef>
              <a:buClr>
                <a:srgbClr val="000000"/>
              </a:buClr>
              <a:buSzPct val="75000"/>
              <a:buFont typeface="Symbol" charset="2"/>
              <a:buChar char=""/>
            </a:pPr>
            <a:r>
              <a:rPr lang="en-US" sz="2800" b="0" strike="noStrike" spc="-1" dirty="0">
                <a:solidFill>
                  <a:srgbClr val="002060"/>
                </a:solidFill>
                <a:latin typeface="+mj-lt"/>
              </a:rPr>
              <a:t>Formulary management</a:t>
            </a:r>
          </a:p>
          <a:p>
            <a:pPr marL="864000" lvl="1" indent="-324000">
              <a:spcBef>
                <a:spcPts val="1134"/>
              </a:spcBef>
              <a:buClr>
                <a:srgbClr val="000000"/>
              </a:buClr>
              <a:buSzPct val="75000"/>
              <a:buFont typeface="Symbol" charset="2"/>
              <a:buChar char=""/>
            </a:pPr>
            <a:r>
              <a:rPr lang="en-US" sz="2800" b="0" strike="noStrike" spc="-1" dirty="0">
                <a:solidFill>
                  <a:srgbClr val="002060"/>
                </a:solidFill>
                <a:latin typeface="+mj-lt"/>
              </a:rPr>
              <a:t>Pharmacy Network Contracting</a:t>
            </a:r>
          </a:p>
          <a:p>
            <a:pPr marL="864000" lvl="1" indent="-324000">
              <a:spcBef>
                <a:spcPts val="1134"/>
              </a:spcBef>
              <a:buClr>
                <a:srgbClr val="000000"/>
              </a:buClr>
              <a:buSzPct val="75000"/>
              <a:buFont typeface="Symbol" charset="2"/>
              <a:buChar char=""/>
            </a:pPr>
            <a:r>
              <a:rPr lang="en-US" sz="2800" b="0" strike="noStrike" spc="-1" dirty="0">
                <a:solidFill>
                  <a:srgbClr val="002060"/>
                </a:solidFill>
                <a:latin typeface="+mj-lt"/>
              </a:rPr>
              <a:t>Claims adjudication</a:t>
            </a:r>
          </a:p>
          <a:p>
            <a:pPr marL="864000" lvl="1" indent="-324000">
              <a:spcBef>
                <a:spcPts val="1134"/>
              </a:spcBef>
              <a:buClr>
                <a:srgbClr val="000000"/>
              </a:buClr>
              <a:buSzPct val="75000"/>
              <a:buFont typeface="Symbol" charset="2"/>
              <a:buChar char=""/>
            </a:pPr>
            <a:r>
              <a:rPr lang="en-US" sz="2800" b="0" strike="noStrike" spc="-1" dirty="0">
                <a:solidFill>
                  <a:srgbClr val="002060"/>
                </a:solidFill>
                <a:latin typeface="+mj-lt"/>
              </a:rPr>
              <a:t>Eligibility verification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Box 89"/>
          <p:cNvSpPr txBox="1"/>
          <p:nvPr/>
        </p:nvSpPr>
        <p:spPr>
          <a:xfrm>
            <a:off x="838080" y="365040"/>
            <a:ext cx="10515240" cy="1325160"/>
          </a:xfrm>
          <a:prstGeom prst="rect">
            <a:avLst/>
          </a:prstGeom>
          <a:noFill/>
          <a:ln w="0">
            <a:noFill/>
          </a:ln>
        </p:spPr>
        <p:txBody>
          <a:bodyPr anchor="ctr">
            <a:noAutofit/>
          </a:bodyPr>
          <a:lstStyle/>
          <a:p>
            <a:pPr>
              <a:lnSpc>
                <a:spcPct val="90000"/>
              </a:lnSpc>
            </a:pPr>
            <a:r>
              <a:rPr lang="en-US" sz="4800" b="1" strike="noStrike" spc="-1" dirty="0">
                <a:solidFill>
                  <a:schemeClr val="accent6">
                    <a:lumMod val="50000"/>
                  </a:schemeClr>
                </a:solidFill>
                <a:latin typeface="+mj-lt"/>
              </a:rPr>
              <a:t>Following a Prescription</a:t>
            </a:r>
            <a:endParaRPr lang="en-US" sz="4800" b="1" strike="noStrike" spc="-1" dirty="0">
              <a:solidFill>
                <a:schemeClr val="accent6">
                  <a:lumMod val="50000"/>
                </a:schemeClr>
              </a:solidFill>
              <a:latin typeface="+mj-lt"/>
              <a:ea typeface="Microsoft YaHei"/>
            </a:endParaRPr>
          </a:p>
        </p:txBody>
      </p:sp>
      <p:sp>
        <p:nvSpPr>
          <p:cNvPr id="91" name="TextBox 90"/>
          <p:cNvSpPr txBox="1"/>
          <p:nvPr/>
        </p:nvSpPr>
        <p:spPr>
          <a:xfrm>
            <a:off x="838080" y="1690200"/>
            <a:ext cx="9925714" cy="3320280"/>
          </a:xfrm>
          <a:prstGeom prst="rect">
            <a:avLst/>
          </a:prstGeom>
          <a:noFill/>
          <a:ln w="0">
            <a:noFill/>
          </a:ln>
        </p:spPr>
        <p:txBody>
          <a:bodyPr lIns="0" tIns="0" rIns="0" bIns="0">
            <a:noAutofit/>
          </a:bodyPr>
          <a:lstStyle/>
          <a:p>
            <a:pPr marL="457560" indent="-457200">
              <a:lnSpc>
                <a:spcPct val="90000"/>
              </a:lnSpc>
              <a:spcBef>
                <a:spcPts val="1001"/>
              </a:spcBef>
              <a:buClr>
                <a:srgbClr val="000000"/>
              </a:buClr>
              <a:buFont typeface="Arial" panose="020B0604020202020204" pitchFamily="34" charset="0"/>
              <a:buChar char="•"/>
            </a:pPr>
            <a:r>
              <a:rPr lang="en-US" sz="2800" b="0" strike="noStrike" spc="-1" dirty="0">
                <a:solidFill>
                  <a:srgbClr val="000000"/>
                </a:solidFill>
                <a:latin typeface="+mj-lt"/>
              </a:rPr>
              <a:t>Physician sends prescription to pharmacy</a:t>
            </a:r>
            <a:endParaRPr lang="en-US" sz="2800" b="0" strike="noStrike" spc="-1" dirty="0">
              <a:latin typeface="+mj-lt"/>
            </a:endParaRPr>
          </a:p>
          <a:p>
            <a:pPr marL="457560" indent="-457200">
              <a:lnSpc>
                <a:spcPct val="90000"/>
              </a:lnSpc>
              <a:spcBef>
                <a:spcPts val="1001"/>
              </a:spcBef>
              <a:buClr>
                <a:srgbClr val="000000"/>
              </a:buClr>
              <a:buFont typeface="Arial" panose="020B0604020202020204" pitchFamily="34" charset="0"/>
              <a:buChar char="•"/>
            </a:pPr>
            <a:r>
              <a:rPr lang="en-US" sz="2800" b="0" strike="noStrike" spc="-1" dirty="0">
                <a:solidFill>
                  <a:srgbClr val="000000"/>
                </a:solidFill>
                <a:latin typeface="+mj-lt"/>
              </a:rPr>
              <a:t>Pharmacy sends prescription claim to PBM</a:t>
            </a:r>
            <a:endParaRPr lang="en-US" sz="2800" b="0" strike="noStrike" spc="-1" dirty="0">
              <a:latin typeface="+mj-lt"/>
            </a:endParaRPr>
          </a:p>
          <a:p>
            <a:pPr marL="457560" indent="-457200">
              <a:lnSpc>
                <a:spcPct val="90000"/>
              </a:lnSpc>
              <a:spcBef>
                <a:spcPts val="1001"/>
              </a:spcBef>
              <a:buClr>
                <a:srgbClr val="000000"/>
              </a:buClr>
              <a:buFont typeface="Arial" panose="020B0604020202020204" pitchFamily="34" charset="0"/>
              <a:buChar char="•"/>
            </a:pPr>
            <a:r>
              <a:rPr lang="en-US" sz="2800" b="0" strike="noStrike" spc="-1" dirty="0">
                <a:solidFill>
                  <a:srgbClr val="000000"/>
                </a:solidFill>
                <a:latin typeface="+mj-lt"/>
              </a:rPr>
              <a:t>PBM verifies eligibility, checks formulary, adjudicates pricing and cost sharing</a:t>
            </a:r>
            <a:endParaRPr lang="en-US" sz="2800" b="0" strike="noStrike" spc="-1" dirty="0">
              <a:latin typeface="+mj-lt"/>
            </a:endParaRPr>
          </a:p>
          <a:p>
            <a:pPr marL="457560" indent="-457200">
              <a:lnSpc>
                <a:spcPct val="90000"/>
              </a:lnSpc>
              <a:spcBef>
                <a:spcPts val="1001"/>
              </a:spcBef>
              <a:buClr>
                <a:srgbClr val="000000"/>
              </a:buClr>
              <a:buFont typeface="Arial" panose="020B0604020202020204" pitchFamily="34" charset="0"/>
              <a:buChar char="•"/>
            </a:pPr>
            <a:r>
              <a:rPr lang="en-US" sz="2800" b="0" strike="noStrike" spc="-1" dirty="0">
                <a:solidFill>
                  <a:srgbClr val="000000"/>
                </a:solidFill>
                <a:latin typeface="+mj-lt"/>
              </a:rPr>
              <a:t>Pharmacy collects copay from patient, patient gets prescription</a:t>
            </a:r>
            <a:endParaRPr lang="en-US" sz="2800" b="0" strike="noStrike" spc="-1" dirty="0">
              <a:latin typeface="+mj-lt"/>
            </a:endParaRPr>
          </a:p>
          <a:p>
            <a:pPr marL="457560" indent="-457200">
              <a:lnSpc>
                <a:spcPct val="90000"/>
              </a:lnSpc>
              <a:spcBef>
                <a:spcPts val="1001"/>
              </a:spcBef>
              <a:buClr>
                <a:srgbClr val="000000"/>
              </a:buClr>
              <a:buFont typeface="Arial" panose="020B0604020202020204" pitchFamily="34" charset="0"/>
              <a:buChar char="•"/>
            </a:pPr>
            <a:r>
              <a:rPr lang="en-US" sz="2800" b="0" strike="noStrike" spc="-1" dirty="0">
                <a:solidFill>
                  <a:srgbClr val="000000"/>
                </a:solidFill>
                <a:latin typeface="+mj-lt"/>
              </a:rPr>
              <a:t>PBM sends funds to pharmacy</a:t>
            </a:r>
            <a:endParaRPr lang="en-US" sz="2800" b="0" strike="noStrike" spc="-1" dirty="0">
              <a:latin typeface="+mj-lt"/>
            </a:endParaRPr>
          </a:p>
          <a:p>
            <a:pPr marL="457560" indent="-457200">
              <a:lnSpc>
                <a:spcPct val="90000"/>
              </a:lnSpc>
              <a:spcBef>
                <a:spcPts val="1001"/>
              </a:spcBef>
              <a:buClr>
                <a:srgbClr val="000000"/>
              </a:buClr>
              <a:buFont typeface="Arial" panose="020B0604020202020204" pitchFamily="34" charset="0"/>
              <a:buChar char="•"/>
            </a:pPr>
            <a:r>
              <a:rPr lang="en-US" sz="2800" b="0" strike="noStrike" spc="-1" dirty="0">
                <a:solidFill>
                  <a:srgbClr val="000000"/>
                </a:solidFill>
                <a:latin typeface="+mj-lt"/>
              </a:rPr>
              <a:t>If a brand, PBM invoices manufacturer for rebate agreement</a:t>
            </a:r>
            <a:endParaRPr lang="en-US" sz="2800" b="0" strike="noStrike" spc="-1" dirty="0">
              <a:latin typeface="+mj-lt"/>
            </a:endParaRPr>
          </a:p>
          <a:p>
            <a:pPr marL="457560" indent="-457200">
              <a:lnSpc>
                <a:spcPct val="90000"/>
              </a:lnSpc>
              <a:spcBef>
                <a:spcPts val="1001"/>
              </a:spcBef>
              <a:buClr>
                <a:srgbClr val="000000"/>
              </a:buClr>
              <a:buFont typeface="Arial" panose="020B0604020202020204" pitchFamily="34" charset="0"/>
              <a:buChar char="•"/>
            </a:pPr>
            <a:r>
              <a:rPr lang="en-US" sz="2800" b="0" strike="noStrike" spc="-1" dirty="0">
                <a:solidFill>
                  <a:srgbClr val="000000"/>
                </a:solidFill>
                <a:latin typeface="+mj-lt"/>
              </a:rPr>
              <a:t>PBM invoices plan sponsor, forwards portion of rebate funds</a:t>
            </a:r>
            <a:endParaRPr lang="en-US" sz="2800" b="0" strike="noStrike" spc="-1" dirty="0">
              <a:latin typeface="+mj-l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Box 91"/>
          <p:cNvSpPr txBox="1"/>
          <p:nvPr/>
        </p:nvSpPr>
        <p:spPr>
          <a:xfrm>
            <a:off x="838080" y="365040"/>
            <a:ext cx="10515240" cy="1325160"/>
          </a:xfrm>
          <a:prstGeom prst="rect">
            <a:avLst/>
          </a:prstGeom>
          <a:noFill/>
          <a:ln w="0">
            <a:noFill/>
          </a:ln>
        </p:spPr>
        <p:txBody>
          <a:bodyPr lIns="0" tIns="0" rIns="0" bIns="0" anchor="ctr">
            <a:noAutofit/>
          </a:bodyPr>
          <a:lstStyle/>
          <a:p>
            <a:pPr>
              <a:lnSpc>
                <a:spcPct val="90000"/>
              </a:lnSpc>
            </a:pPr>
            <a:r>
              <a:rPr lang="en-US" sz="4800" b="1" strike="noStrike" spc="-1" dirty="0">
                <a:solidFill>
                  <a:schemeClr val="accent6">
                    <a:lumMod val="50000"/>
                  </a:schemeClr>
                </a:solidFill>
              </a:rPr>
              <a:t>Pertinent Terms</a:t>
            </a:r>
          </a:p>
        </p:txBody>
      </p:sp>
      <p:sp>
        <p:nvSpPr>
          <p:cNvPr id="93" name="TextBox 92"/>
          <p:cNvSpPr txBox="1"/>
          <p:nvPr/>
        </p:nvSpPr>
        <p:spPr>
          <a:xfrm>
            <a:off x="350728" y="1841326"/>
            <a:ext cx="10321447" cy="2666953"/>
          </a:xfrm>
          <a:prstGeom prst="rect">
            <a:avLst/>
          </a:prstGeom>
          <a:noFill/>
          <a:ln w="0">
            <a:noFill/>
          </a:ln>
        </p:spPr>
        <p:txBody>
          <a:bodyPr lIns="90000" tIns="45000" rIns="90000" bIns="45000">
            <a:noAutofit/>
          </a:bodyPr>
          <a:lstStyle/>
          <a:p>
            <a:pPr marL="342900" indent="-342900">
              <a:buClr>
                <a:srgbClr val="000000"/>
              </a:buClr>
              <a:buFont typeface="Arial" panose="020B0604020202020204" pitchFamily="34" charset="0"/>
              <a:buChar char="•"/>
            </a:pPr>
            <a:r>
              <a:rPr lang="en-US" sz="2800" b="1" strike="noStrike" spc="-1" dirty="0">
                <a:solidFill>
                  <a:srgbClr val="002060"/>
                </a:solidFill>
                <a:ea typeface="Segoe UI"/>
                <a:cs typeface="Calibri" panose="020F0502020204030204" pitchFamily="34" charset="0"/>
              </a:rPr>
              <a:t>AWP</a:t>
            </a:r>
            <a:r>
              <a:rPr lang="en-US" sz="2800" spc="-1" dirty="0">
                <a:ea typeface="Segoe UI"/>
                <a:cs typeface="Calibri" panose="020F0502020204030204" pitchFamily="34" charset="0"/>
              </a:rPr>
              <a:t> (</a:t>
            </a:r>
            <a:r>
              <a:rPr lang="en-US" sz="2800" b="0" strike="noStrike" spc="-1" dirty="0">
                <a:ea typeface="Segoe UI"/>
                <a:cs typeface="Calibri" panose="020F0502020204030204" pitchFamily="34" charset="0"/>
              </a:rPr>
              <a:t>Average Wholesale Price) – like the holy roman empire that was neither holy, nor roman, nor an empire. Drives pricing throughout the entire system</a:t>
            </a:r>
            <a:endParaRPr lang="en-US" sz="2800" b="0" strike="noStrike" spc="-1" dirty="0">
              <a:cs typeface="Calibri" panose="020F0502020204030204" pitchFamily="34" charset="0"/>
            </a:endParaRPr>
          </a:p>
          <a:p>
            <a:pPr marL="342900" indent="-342900">
              <a:buClr>
                <a:srgbClr val="000000"/>
              </a:buClr>
              <a:buFont typeface="Arial" panose="020B0604020202020204" pitchFamily="34" charset="0"/>
              <a:buChar char="•"/>
            </a:pPr>
            <a:r>
              <a:rPr lang="en-US" sz="2800" b="1" strike="noStrike" spc="-1" dirty="0">
                <a:solidFill>
                  <a:srgbClr val="002060"/>
                </a:solidFill>
                <a:ea typeface="Segoe UI"/>
                <a:cs typeface="Calibri" panose="020F0502020204030204" pitchFamily="34" charset="0"/>
              </a:rPr>
              <a:t>WAC</a:t>
            </a:r>
            <a:r>
              <a:rPr lang="en-US" sz="2800" spc="-1" dirty="0">
                <a:ea typeface="Segoe UI"/>
                <a:cs typeface="Calibri" panose="020F0502020204030204" pitchFamily="34" charset="0"/>
              </a:rPr>
              <a:t> (</a:t>
            </a:r>
            <a:r>
              <a:rPr lang="en-US" sz="2800" b="0" strike="noStrike" spc="-1" dirty="0">
                <a:ea typeface="Segoe UI"/>
                <a:cs typeface="Calibri" panose="020F0502020204030204" pitchFamily="34" charset="0"/>
              </a:rPr>
              <a:t>Wholesale Average Cost) – price at which manufacturers invoice wholesalers (before rebates). WAC is related to AWP for brands: WAC times 120% = AWP.</a:t>
            </a:r>
            <a:endParaRPr lang="en-US" sz="2800" b="0" strike="noStrike" spc="-1" dirty="0">
              <a:cs typeface="Calibri" panose="020F0502020204030204" pitchFamily="34" charset="0"/>
            </a:endParaRPr>
          </a:p>
          <a:p>
            <a:pPr marL="342900" indent="-342900">
              <a:buClr>
                <a:srgbClr val="000000"/>
              </a:buClr>
              <a:buFont typeface="Arial" panose="020B0604020202020204" pitchFamily="34" charset="0"/>
              <a:buChar char="•"/>
            </a:pPr>
            <a:r>
              <a:rPr lang="en-US" sz="2800" b="1" strike="noStrike" spc="-1" dirty="0">
                <a:solidFill>
                  <a:srgbClr val="002060"/>
                </a:solidFill>
                <a:ea typeface="Segoe UI"/>
                <a:cs typeface="Calibri" panose="020F0502020204030204" pitchFamily="34" charset="0"/>
              </a:rPr>
              <a:t>MAC</a:t>
            </a:r>
            <a:r>
              <a:rPr lang="en-US" sz="2800" spc="-1" dirty="0">
                <a:ea typeface="Segoe UI"/>
                <a:cs typeface="Calibri" panose="020F0502020204030204" pitchFamily="34" charset="0"/>
              </a:rPr>
              <a:t> (</a:t>
            </a:r>
            <a:r>
              <a:rPr lang="en-US" sz="2800" b="0" strike="noStrike" spc="-1" dirty="0">
                <a:ea typeface="Segoe UI"/>
                <a:cs typeface="Calibri" panose="020F0502020204030204" pitchFamily="34" charset="0"/>
              </a:rPr>
              <a:t>Maximum Allowable Cost) – proprietary price determined by a PBM;</a:t>
            </a:r>
            <a:r>
              <a:rPr lang="en-US" sz="2800" spc="-1" dirty="0">
                <a:ea typeface="Segoe UI"/>
                <a:cs typeface="Calibri" panose="020F0502020204030204" pitchFamily="34" charset="0"/>
              </a:rPr>
              <a:t> </a:t>
            </a:r>
            <a:r>
              <a:rPr lang="en-US" sz="2800" b="0" strike="noStrike" spc="-1" dirty="0">
                <a:ea typeface="Segoe UI"/>
                <a:cs typeface="Calibri" panose="020F0502020204030204" pitchFamily="34" charset="0"/>
              </a:rPr>
              <a:t>maximum amount payable per tablet for a given item.</a:t>
            </a:r>
            <a:endParaRPr lang="en-US" sz="2800" b="0" strike="noStrike" spc="-1" dirty="0">
              <a:cs typeface="Calibri" panose="020F050202020403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Box 91"/>
          <p:cNvSpPr txBox="1"/>
          <p:nvPr/>
        </p:nvSpPr>
        <p:spPr>
          <a:xfrm>
            <a:off x="838080" y="365040"/>
            <a:ext cx="10515240" cy="1325160"/>
          </a:xfrm>
          <a:prstGeom prst="rect">
            <a:avLst/>
          </a:prstGeom>
          <a:noFill/>
          <a:ln w="0">
            <a:noFill/>
          </a:ln>
        </p:spPr>
        <p:txBody>
          <a:bodyPr lIns="0" tIns="0" rIns="0" bIns="0" anchor="ctr">
            <a:noAutofit/>
          </a:bodyPr>
          <a:lstStyle/>
          <a:p>
            <a:pPr>
              <a:lnSpc>
                <a:spcPct val="90000"/>
              </a:lnSpc>
            </a:pPr>
            <a:r>
              <a:rPr lang="en-US" sz="4800" b="1" spc="-1" dirty="0">
                <a:solidFill>
                  <a:schemeClr val="accent6">
                    <a:lumMod val="50000"/>
                  </a:schemeClr>
                </a:solidFill>
              </a:rPr>
              <a:t>National Average Drug Acquisition Cost (NADAC)</a:t>
            </a:r>
          </a:p>
        </p:txBody>
      </p:sp>
      <p:sp>
        <p:nvSpPr>
          <p:cNvPr id="93" name="TextBox 92"/>
          <p:cNvSpPr txBox="1"/>
          <p:nvPr/>
        </p:nvSpPr>
        <p:spPr>
          <a:xfrm>
            <a:off x="350728" y="1841326"/>
            <a:ext cx="10321447" cy="2666953"/>
          </a:xfrm>
          <a:prstGeom prst="rect">
            <a:avLst/>
          </a:prstGeom>
          <a:noFill/>
          <a:ln w="0">
            <a:noFill/>
          </a:ln>
        </p:spPr>
        <p:txBody>
          <a:bodyPr lIns="90000" tIns="45000" rIns="90000" bIns="45000">
            <a:noAutofit/>
          </a:bodyPr>
          <a:lstStyle/>
          <a:p>
            <a:pPr marL="342900" indent="-342900">
              <a:buClr>
                <a:srgbClr val="000000"/>
              </a:buClr>
              <a:buFont typeface="Arial" panose="020B0604020202020204" pitchFamily="34" charset="0"/>
              <a:buChar char="•"/>
            </a:pPr>
            <a:r>
              <a:rPr lang="en-US" sz="2800" spc="-1" dirty="0">
                <a:ea typeface="Segoe UI"/>
                <a:cs typeface="Calibri" panose="020F0502020204030204" pitchFamily="34" charset="0"/>
              </a:rPr>
              <a:t>Based on monthly invoice surveys of pharmacies</a:t>
            </a:r>
            <a:endParaRPr lang="en-US" sz="2800" spc="-1" dirty="0">
              <a:cs typeface="Calibri" panose="020F0502020204030204" pitchFamily="34" charset="0"/>
            </a:endParaRPr>
          </a:p>
          <a:p>
            <a:pPr marL="342900" indent="-342900">
              <a:buClr>
                <a:srgbClr val="000000"/>
              </a:buClr>
              <a:buFont typeface="Arial" panose="020B0604020202020204" pitchFamily="34" charset="0"/>
              <a:buChar char="•"/>
            </a:pPr>
            <a:r>
              <a:rPr lang="en-US" sz="2800" spc="-1" dirty="0">
                <a:ea typeface="Segoe UI"/>
                <a:cs typeface="Calibri" panose="020F0502020204030204" pitchFamily="34" charset="0"/>
              </a:rPr>
              <a:t>Used as the MAC for fee for service Medicaid nationally</a:t>
            </a:r>
            <a:endParaRPr lang="en-US" sz="2800" spc="-1" dirty="0">
              <a:cs typeface="Calibri" panose="020F0502020204030204" pitchFamily="34" charset="0"/>
            </a:endParaRPr>
          </a:p>
          <a:p>
            <a:pPr marL="342900" indent="-342900">
              <a:buClr>
                <a:srgbClr val="000000"/>
              </a:buClr>
              <a:buFont typeface="Arial" panose="020B0604020202020204" pitchFamily="34" charset="0"/>
              <a:buChar char="•"/>
            </a:pPr>
            <a:r>
              <a:rPr lang="en-US" sz="2800" spc="-1" dirty="0">
                <a:ea typeface="Segoe UI"/>
                <a:cs typeface="Calibri" panose="020F0502020204030204" pitchFamily="34" charset="0"/>
              </a:rPr>
              <a:t>Publicly available, free dataset published by Medicaid</a:t>
            </a:r>
            <a:endParaRPr lang="en-US" sz="2800" spc="-1" dirty="0">
              <a:cs typeface="Calibri" panose="020F0502020204030204" pitchFamily="34" charset="0"/>
            </a:endParaRPr>
          </a:p>
        </p:txBody>
      </p:sp>
    </p:spTree>
    <p:extLst>
      <p:ext uri="{BB962C8B-B14F-4D97-AF65-F5344CB8AC3E}">
        <p14:creationId xmlns:p14="http://schemas.microsoft.com/office/powerpoint/2010/main" val="17552644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Box 91"/>
          <p:cNvSpPr txBox="1"/>
          <p:nvPr/>
        </p:nvSpPr>
        <p:spPr>
          <a:xfrm>
            <a:off x="838080" y="365040"/>
            <a:ext cx="10515240" cy="1325160"/>
          </a:xfrm>
          <a:prstGeom prst="rect">
            <a:avLst/>
          </a:prstGeom>
          <a:noFill/>
          <a:ln w="0">
            <a:noFill/>
          </a:ln>
        </p:spPr>
        <p:txBody>
          <a:bodyPr lIns="0" tIns="0" rIns="0" bIns="0" anchor="ctr">
            <a:noAutofit/>
          </a:bodyPr>
          <a:lstStyle/>
          <a:p>
            <a:pPr>
              <a:lnSpc>
                <a:spcPct val="90000"/>
              </a:lnSpc>
            </a:pPr>
            <a:r>
              <a:rPr lang="en-US" sz="4800" b="1" strike="noStrike" spc="-1" dirty="0">
                <a:solidFill>
                  <a:schemeClr val="accent6">
                    <a:lumMod val="50000"/>
                  </a:schemeClr>
                </a:solidFill>
                <a:latin typeface="+mj-lt"/>
              </a:rPr>
              <a:t>Prescription Reimbursement</a:t>
            </a:r>
            <a:endParaRPr lang="en-US" sz="4800" b="1" strike="noStrike" spc="-1" dirty="0">
              <a:solidFill>
                <a:schemeClr val="accent6">
                  <a:lumMod val="50000"/>
                </a:schemeClr>
              </a:solidFill>
              <a:latin typeface="+mj-lt"/>
              <a:ea typeface="Microsoft YaHei"/>
            </a:endParaRPr>
          </a:p>
        </p:txBody>
      </p:sp>
      <p:sp>
        <p:nvSpPr>
          <p:cNvPr id="93" name="TextBox 92"/>
          <p:cNvSpPr txBox="1"/>
          <p:nvPr/>
        </p:nvSpPr>
        <p:spPr>
          <a:xfrm>
            <a:off x="350728" y="1841326"/>
            <a:ext cx="10321447" cy="2666953"/>
          </a:xfrm>
          <a:prstGeom prst="rect">
            <a:avLst/>
          </a:prstGeom>
          <a:noFill/>
          <a:ln w="0">
            <a:noFill/>
          </a:ln>
        </p:spPr>
        <p:txBody>
          <a:bodyPr lIns="90000" tIns="45000" rIns="90000" bIns="45000">
            <a:noAutofit/>
          </a:bodyPr>
          <a:lstStyle/>
          <a:p>
            <a:pPr marL="342900" indent="-342900">
              <a:buClr>
                <a:srgbClr val="000000"/>
              </a:buClr>
              <a:buFont typeface="Arial" panose="020B0604020202020204" pitchFamily="34" charset="0"/>
              <a:buChar char="•"/>
            </a:pPr>
            <a:r>
              <a:rPr lang="en-US" sz="2800" b="0" strike="noStrike" spc="-1" dirty="0">
                <a:latin typeface="+mj-lt"/>
                <a:ea typeface="Segoe UI"/>
                <a:cs typeface="Calibri" panose="020F0502020204030204" pitchFamily="34" charset="0"/>
              </a:rPr>
              <a:t>Typical PBM’s terms with a pharmacy include a contract for reimbursement for prescription services which states that a pharmacy will receive the “lesser of” the following:</a:t>
            </a:r>
            <a:endParaRPr lang="en-US" sz="2800" spc="-1" dirty="0">
              <a:latin typeface="+mj-lt"/>
              <a:cs typeface="Calibri" panose="020F0502020204030204" pitchFamily="34" charset="0"/>
            </a:endParaRPr>
          </a:p>
          <a:p>
            <a:pPr marL="342900" indent="-342900">
              <a:buClr>
                <a:srgbClr val="000000"/>
              </a:buClr>
              <a:buFont typeface="Arial" panose="020B0604020202020204" pitchFamily="34" charset="0"/>
              <a:buChar char="•"/>
            </a:pPr>
            <a:r>
              <a:rPr lang="en-US" sz="2800" b="0" strike="noStrike" spc="-1" dirty="0">
                <a:latin typeface="+mj-lt"/>
                <a:ea typeface="Segoe UI"/>
                <a:cs typeface="Calibri" panose="020F0502020204030204" pitchFamily="34" charset="0"/>
              </a:rPr>
              <a:t>The Pharmacy’s submitted “Usual and Customary Charge”</a:t>
            </a:r>
            <a:endParaRPr lang="en-US" sz="2800" spc="-1" dirty="0">
              <a:latin typeface="+mj-lt"/>
              <a:cs typeface="Calibri" panose="020F0502020204030204" pitchFamily="34" charset="0"/>
            </a:endParaRPr>
          </a:p>
          <a:p>
            <a:pPr marL="342900" indent="-342900">
              <a:buClr>
                <a:srgbClr val="000000"/>
              </a:buClr>
              <a:buFont typeface="Arial" panose="020B0604020202020204" pitchFamily="34" charset="0"/>
              <a:buChar char="•"/>
            </a:pPr>
            <a:r>
              <a:rPr lang="en-US" sz="2800" b="0" strike="noStrike" spc="-1" dirty="0">
                <a:latin typeface="+mj-lt"/>
                <a:ea typeface="Segoe UI"/>
                <a:cs typeface="Calibri" panose="020F0502020204030204" pitchFamily="34" charset="0"/>
              </a:rPr>
              <a:t>The Pharmacy’s submitted price plus dispense fee</a:t>
            </a:r>
            <a:endParaRPr lang="en-US" sz="2800" spc="-1" dirty="0">
              <a:latin typeface="+mj-lt"/>
              <a:cs typeface="Calibri" panose="020F0502020204030204" pitchFamily="34" charset="0"/>
            </a:endParaRPr>
          </a:p>
          <a:p>
            <a:pPr marL="342900" indent="-342900">
              <a:buClr>
                <a:srgbClr val="000000"/>
              </a:buClr>
              <a:buFont typeface="Arial" panose="020B0604020202020204" pitchFamily="34" charset="0"/>
              <a:buChar char="•"/>
            </a:pPr>
            <a:r>
              <a:rPr lang="en-US" sz="2800" b="0" strike="noStrike" spc="-1" dirty="0">
                <a:latin typeface="+mj-lt"/>
                <a:ea typeface="Segoe UI"/>
                <a:cs typeface="Calibri" panose="020F0502020204030204" pitchFamily="34" charset="0"/>
              </a:rPr>
              <a:t>The AWP less a contracted discount plus a dispense fee</a:t>
            </a:r>
            <a:endParaRPr lang="en-US" sz="2800" spc="-1" dirty="0">
              <a:latin typeface="+mj-lt"/>
              <a:cs typeface="Calibri" panose="020F0502020204030204" pitchFamily="34" charset="0"/>
            </a:endParaRPr>
          </a:p>
          <a:p>
            <a:pPr marL="342900" indent="-342900">
              <a:buClr>
                <a:srgbClr val="000000"/>
              </a:buClr>
              <a:buFont typeface="Arial" panose="020B0604020202020204" pitchFamily="34" charset="0"/>
              <a:buChar char="•"/>
            </a:pPr>
            <a:r>
              <a:rPr lang="en-US" sz="2800" b="0" strike="noStrike" spc="-1" dirty="0">
                <a:latin typeface="+mj-lt"/>
                <a:ea typeface="Segoe UI"/>
                <a:cs typeface="Calibri" panose="020F0502020204030204" pitchFamily="34" charset="0"/>
              </a:rPr>
              <a:t>The PBM’s MAC plus a dispense fee.	</a:t>
            </a:r>
            <a:endParaRPr lang="en-US" sz="2800" spc="-1" dirty="0">
              <a:latin typeface="+mj-lt"/>
              <a:cs typeface="Calibri" panose="020F0502020204030204" pitchFamily="34" charset="0"/>
            </a:endParaRPr>
          </a:p>
          <a:p>
            <a:pPr marL="342900" indent="-342900">
              <a:buClr>
                <a:srgbClr val="000000"/>
              </a:buClr>
              <a:buFont typeface="Arial" panose="020B0604020202020204" pitchFamily="34" charset="0"/>
              <a:buChar char="•"/>
            </a:pPr>
            <a:endParaRPr lang="en-US" sz="2800" b="0" strike="noStrike" spc="-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16780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Box 89"/>
          <p:cNvSpPr txBox="1"/>
          <p:nvPr/>
        </p:nvSpPr>
        <p:spPr>
          <a:xfrm>
            <a:off x="838080" y="365040"/>
            <a:ext cx="10515240" cy="1325160"/>
          </a:xfrm>
          <a:prstGeom prst="rect">
            <a:avLst/>
          </a:prstGeom>
          <a:noFill/>
          <a:ln w="0">
            <a:noFill/>
          </a:ln>
        </p:spPr>
        <p:txBody>
          <a:bodyPr anchor="ctr">
            <a:noAutofit/>
          </a:bodyPr>
          <a:lstStyle/>
          <a:p>
            <a:pPr>
              <a:lnSpc>
                <a:spcPct val="90000"/>
              </a:lnSpc>
            </a:pPr>
            <a:r>
              <a:rPr lang="en-US" sz="4800" b="1" dirty="0">
                <a:solidFill>
                  <a:schemeClr val="accent6">
                    <a:lumMod val="50000"/>
                  </a:schemeClr>
                </a:solidFill>
                <a:latin typeface="+mj-lt"/>
                <a:cs typeface="Calibri" panose="020F0502020204030204" pitchFamily="34" charset="0"/>
              </a:rPr>
              <a:t>Fee for Service Medicaid Reimbursement </a:t>
            </a:r>
            <a:endParaRPr lang="en-US" sz="4800" b="1" strike="noStrike" spc="-1" dirty="0">
              <a:solidFill>
                <a:schemeClr val="accent6">
                  <a:lumMod val="50000"/>
                </a:schemeClr>
              </a:solidFill>
              <a:latin typeface="+mj-lt"/>
              <a:ea typeface="Microsoft YaHei"/>
            </a:endParaRPr>
          </a:p>
        </p:txBody>
      </p:sp>
      <p:sp>
        <p:nvSpPr>
          <p:cNvPr id="91" name="TextBox 90"/>
          <p:cNvSpPr txBox="1"/>
          <p:nvPr/>
        </p:nvSpPr>
        <p:spPr>
          <a:xfrm>
            <a:off x="838080" y="1690200"/>
            <a:ext cx="10565280" cy="3320280"/>
          </a:xfrm>
          <a:prstGeom prst="rect">
            <a:avLst/>
          </a:prstGeom>
          <a:noFill/>
          <a:ln w="0">
            <a:noFill/>
          </a:ln>
        </p:spPr>
        <p:txBody>
          <a:bodyPr lIns="0" tIns="0" rIns="0" bIns="0">
            <a:noAutofit/>
          </a:bodyPr>
          <a:lstStyle/>
          <a:p>
            <a:pPr marL="457200" indent="-457200">
              <a:buFont typeface="Arial" panose="020B0604020202020204" pitchFamily="34" charset="0"/>
              <a:buChar char="•"/>
            </a:pPr>
            <a:r>
              <a:rPr lang="en-US" sz="2800" spc="-1" dirty="0">
                <a:cs typeface="Calibri" panose="020F0502020204030204" pitchFamily="34" charset="0"/>
              </a:rPr>
              <a:t>Fee for Service Medicaid by federal law has to reimburse pharmacies at NADAC plus a professional dispense fee sufficient to cover the pharmacy’s cost of operation AND the pharmacist’s professional services (i.e. counseling).</a:t>
            </a:r>
            <a:endParaRPr lang="en-US" sz="2800" spc="-1" dirty="0">
              <a:ea typeface="Segoe UI"/>
              <a:cs typeface="Calibri" panose="020F0502020204030204" pitchFamily="34" charset="0"/>
            </a:endParaRPr>
          </a:p>
          <a:p>
            <a:pPr marL="457200" indent="-457200">
              <a:buFont typeface="Arial" panose="020B0604020202020204" pitchFamily="34" charset="0"/>
              <a:buChar char="•"/>
            </a:pPr>
            <a:r>
              <a:rPr lang="en-US" sz="2800" spc="-1" dirty="0">
                <a:cs typeface="Calibri" panose="020F0502020204030204" pitchFamily="34" charset="0"/>
              </a:rPr>
              <a:t>The professional dispense fee has to be based on a cost of dispensing study.</a:t>
            </a:r>
            <a:endParaRPr lang="en-US" sz="2800" spc="-1" dirty="0">
              <a:ea typeface="Segoe UI"/>
              <a:cs typeface="Calibri" panose="020F0502020204030204" pitchFamily="34" charset="0"/>
            </a:endParaRPr>
          </a:p>
          <a:p>
            <a:pPr marL="457200" indent="-457200">
              <a:buFont typeface="Arial" panose="020B0604020202020204" pitchFamily="34" charset="0"/>
              <a:buChar char="•"/>
            </a:pPr>
            <a:r>
              <a:rPr lang="en-US" sz="2800" spc="-1" dirty="0">
                <a:cs typeface="Calibri" panose="020F0502020204030204" pitchFamily="34" charset="0"/>
              </a:rPr>
              <a:t>Cost of dispensing: Operating costs of a pharmacy divided by the prescription volume.</a:t>
            </a:r>
            <a:endParaRPr lang="en-US" sz="2800" spc="-1" dirty="0">
              <a:ea typeface="Segoe UI"/>
              <a:cs typeface="Calibri" panose="020F0502020204030204" pitchFamily="34" charset="0"/>
            </a:endParaRPr>
          </a:p>
          <a:p>
            <a:pPr marL="457560" indent="-457200">
              <a:lnSpc>
                <a:spcPct val="90000"/>
              </a:lnSpc>
              <a:spcBef>
                <a:spcPts val="1001"/>
              </a:spcBef>
              <a:buClr>
                <a:srgbClr val="000000"/>
              </a:buClr>
              <a:buFont typeface="Arial" panose="020B0604020202020204" pitchFamily="34" charset="0"/>
              <a:buChar char="•"/>
            </a:pPr>
            <a:endParaRPr lang="en-US" sz="2800" b="0" strike="noStrike" spc="-1" dirty="0">
              <a:latin typeface="Arial"/>
            </a:endParaRPr>
          </a:p>
        </p:txBody>
      </p:sp>
    </p:spTree>
    <p:extLst>
      <p:ext uri="{BB962C8B-B14F-4D97-AF65-F5344CB8AC3E}">
        <p14:creationId xmlns:p14="http://schemas.microsoft.com/office/powerpoint/2010/main" val="15715253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Box 89"/>
          <p:cNvSpPr txBox="1"/>
          <p:nvPr/>
        </p:nvSpPr>
        <p:spPr>
          <a:xfrm>
            <a:off x="838080" y="577982"/>
            <a:ext cx="10515240" cy="1325160"/>
          </a:xfrm>
          <a:prstGeom prst="rect">
            <a:avLst/>
          </a:prstGeom>
          <a:noFill/>
          <a:ln w="0">
            <a:noFill/>
          </a:ln>
        </p:spPr>
        <p:txBody>
          <a:bodyPr anchor="ctr">
            <a:noAutofit/>
          </a:bodyPr>
          <a:lstStyle/>
          <a:p>
            <a:pPr>
              <a:lnSpc>
                <a:spcPct val="90000"/>
              </a:lnSpc>
            </a:pPr>
            <a:r>
              <a:rPr lang="en-US" sz="4800" b="1" spc="-1" dirty="0">
                <a:solidFill>
                  <a:schemeClr val="accent6">
                    <a:lumMod val="50000"/>
                  </a:schemeClr>
                </a:solidFill>
                <a:latin typeface="+mj-lt"/>
              </a:rPr>
              <a:t>Historical Perspective: 2005</a:t>
            </a:r>
            <a:br>
              <a:rPr lang="en-US" sz="4800" b="1" spc="-1" dirty="0">
                <a:solidFill>
                  <a:schemeClr val="accent6">
                    <a:lumMod val="50000"/>
                  </a:schemeClr>
                </a:solidFill>
                <a:latin typeface="+mj-lt"/>
              </a:rPr>
            </a:br>
            <a:endParaRPr lang="en-US" sz="4800" b="1" strike="noStrike" spc="-1" dirty="0">
              <a:solidFill>
                <a:schemeClr val="accent6">
                  <a:lumMod val="50000"/>
                </a:schemeClr>
              </a:solidFill>
              <a:latin typeface="+mj-lt"/>
              <a:ea typeface="Microsoft YaHei"/>
            </a:endParaRPr>
          </a:p>
        </p:txBody>
      </p:sp>
      <p:sp>
        <p:nvSpPr>
          <p:cNvPr id="91" name="TextBox 90"/>
          <p:cNvSpPr txBox="1"/>
          <p:nvPr/>
        </p:nvSpPr>
        <p:spPr>
          <a:xfrm>
            <a:off x="838080" y="1690200"/>
            <a:ext cx="10565280" cy="3320280"/>
          </a:xfrm>
          <a:prstGeom prst="rect">
            <a:avLst/>
          </a:prstGeom>
          <a:noFill/>
          <a:ln w="0">
            <a:noFill/>
          </a:ln>
        </p:spPr>
        <p:txBody>
          <a:bodyPr lIns="0" tIns="0" rIns="0" bIns="0">
            <a:noAutofit/>
          </a:bodyPr>
          <a:lstStyle/>
          <a:p>
            <a:pPr marL="457200" indent="-457200">
              <a:buFont typeface="Arial" panose="020B0604020202020204" pitchFamily="34" charset="0"/>
              <a:buChar char="•"/>
            </a:pPr>
            <a:r>
              <a:rPr lang="en-US" sz="2800" spc="-1" dirty="0">
                <a:latin typeface="+mj-lt"/>
                <a:cs typeface="Calibri" panose="020F0502020204030204" pitchFamily="34" charset="0"/>
              </a:rPr>
              <a:t>In 2005, the average % of AWP reimbursed was 85.5% (89% in today’s post-settlement AWP)</a:t>
            </a:r>
            <a:endParaRPr lang="en-US" sz="2800" spc="-1" dirty="0">
              <a:latin typeface="+mj-lt"/>
              <a:ea typeface="Segoe UI"/>
              <a:cs typeface="Calibri" panose="020F0502020204030204" pitchFamily="34" charset="0"/>
            </a:endParaRPr>
          </a:p>
          <a:p>
            <a:pPr marL="457200" indent="-457200">
              <a:buFont typeface="Arial" panose="020B0604020202020204" pitchFamily="34" charset="0"/>
              <a:buChar char="•"/>
            </a:pPr>
            <a:r>
              <a:rPr lang="en-US" sz="2800" spc="-1" dirty="0">
                <a:latin typeface="+mj-lt"/>
                <a:cs typeface="Calibri" panose="020F0502020204030204" pitchFamily="34" charset="0"/>
              </a:rPr>
              <a:t>The average dispense fee was $2.05</a:t>
            </a:r>
            <a:endParaRPr lang="en-US" sz="2800" spc="-1" dirty="0">
              <a:latin typeface="+mj-lt"/>
              <a:ea typeface="Segoe UI"/>
              <a:cs typeface="Calibri" panose="020F0502020204030204" pitchFamily="34" charset="0"/>
            </a:endParaRPr>
          </a:p>
          <a:p>
            <a:pPr marL="457200" indent="-457200">
              <a:buFont typeface="Arial" panose="020B0604020202020204" pitchFamily="34" charset="0"/>
              <a:buChar char="•"/>
            </a:pPr>
            <a:r>
              <a:rPr lang="en-US" sz="2800" spc="-1" dirty="0">
                <a:latin typeface="+mj-lt"/>
                <a:cs typeface="Calibri" panose="020F0502020204030204" pitchFamily="34" charset="0"/>
              </a:rPr>
              <a:t>The average PBM admin fee per </a:t>
            </a:r>
            <a:r>
              <a:rPr lang="en-US" sz="2800" spc="-1" dirty="0" err="1">
                <a:latin typeface="+mj-lt"/>
                <a:cs typeface="Calibri" panose="020F0502020204030204" pitchFamily="34" charset="0"/>
              </a:rPr>
              <a:t>rx</a:t>
            </a:r>
            <a:r>
              <a:rPr lang="en-US" sz="2800" spc="-1" dirty="0">
                <a:latin typeface="+mj-lt"/>
                <a:cs typeface="Calibri" panose="020F0502020204030204" pitchFamily="34" charset="0"/>
              </a:rPr>
              <a:t> was $0.24 (plus rebates)</a:t>
            </a:r>
            <a:endParaRPr lang="en-US" sz="2800" spc="-1" dirty="0">
              <a:latin typeface="+mj-lt"/>
              <a:ea typeface="Segoe UI"/>
              <a:cs typeface="Calibri" panose="020F0502020204030204" pitchFamily="34" charset="0"/>
            </a:endParaRPr>
          </a:p>
          <a:p>
            <a:pPr marL="457200" indent="-457200">
              <a:buFont typeface="Arial" panose="020B0604020202020204" pitchFamily="34" charset="0"/>
              <a:buChar char="•"/>
            </a:pPr>
            <a:r>
              <a:rPr lang="en-US" sz="2800" spc="-1" dirty="0">
                <a:latin typeface="+mj-lt"/>
                <a:cs typeface="Calibri" panose="020F0502020204030204" pitchFamily="34" charset="0"/>
              </a:rPr>
              <a:t>Average generic utilization was 44.1% in 2003.</a:t>
            </a:r>
            <a:endParaRPr lang="en-US" sz="2800" spc="-1" dirty="0">
              <a:latin typeface="+mj-lt"/>
              <a:ea typeface="Segoe UI"/>
              <a:cs typeface="Calibri" panose="020F0502020204030204" pitchFamily="34" charset="0"/>
            </a:endParaRPr>
          </a:p>
          <a:p>
            <a:pPr marL="457200" indent="-457200">
              <a:buFont typeface="Arial" panose="020B0604020202020204" pitchFamily="34" charset="0"/>
              <a:buChar char="•"/>
            </a:pPr>
            <a:endParaRPr lang="en-US" sz="2800" spc="-1" dirty="0">
              <a:latin typeface="+mj-lt"/>
              <a:cs typeface="Calibri" panose="020F0502020204030204" pitchFamily="34" charset="0"/>
            </a:endParaRPr>
          </a:p>
          <a:p>
            <a:r>
              <a:rPr lang="en-US" sz="2800" b="1" spc="-1" dirty="0">
                <a:solidFill>
                  <a:srgbClr val="002060"/>
                </a:solidFill>
                <a:latin typeface="+mj-lt"/>
                <a:cs typeface="Calibri" panose="020F0502020204030204" pitchFamily="34" charset="0"/>
              </a:rPr>
              <a:t>https://</a:t>
            </a:r>
            <a:r>
              <a:rPr lang="en-US" sz="2800" b="1" spc="-1" dirty="0" err="1">
                <a:solidFill>
                  <a:srgbClr val="002060"/>
                </a:solidFill>
                <a:latin typeface="+mj-lt"/>
                <a:cs typeface="Calibri" panose="020F0502020204030204" pitchFamily="34" charset="0"/>
              </a:rPr>
              <a:t>www.medscape.com</a:t>
            </a:r>
            <a:r>
              <a:rPr lang="en-US" sz="2800" b="1" spc="-1" dirty="0">
                <a:solidFill>
                  <a:srgbClr val="002060"/>
                </a:solidFill>
                <a:latin typeface="+mj-lt"/>
                <a:cs typeface="Calibri" panose="020F0502020204030204" pitchFamily="34" charset="0"/>
              </a:rPr>
              <a:t>/</a:t>
            </a:r>
            <a:r>
              <a:rPr lang="en-US" sz="2800" b="1" spc="-1" dirty="0" err="1">
                <a:solidFill>
                  <a:srgbClr val="002060"/>
                </a:solidFill>
                <a:latin typeface="+mj-lt"/>
                <a:cs typeface="Calibri" panose="020F0502020204030204" pitchFamily="34" charset="0"/>
              </a:rPr>
              <a:t>viewarticle</a:t>
            </a:r>
            <a:r>
              <a:rPr lang="en-US" sz="2800" b="1" spc="-1" dirty="0">
                <a:solidFill>
                  <a:srgbClr val="002060"/>
                </a:solidFill>
                <a:latin typeface="+mj-lt"/>
                <a:cs typeface="Calibri" panose="020F0502020204030204" pitchFamily="34" charset="0"/>
              </a:rPr>
              <a:t>/500157</a:t>
            </a:r>
            <a:endParaRPr lang="en-US" sz="2800" b="1" spc="-1" dirty="0">
              <a:solidFill>
                <a:srgbClr val="002060"/>
              </a:solidFill>
              <a:latin typeface="+mj-lt"/>
              <a:ea typeface="Segoe UI"/>
              <a:cs typeface="Calibri" panose="020F0502020204030204" pitchFamily="34" charset="0"/>
            </a:endParaRPr>
          </a:p>
          <a:p>
            <a:pPr marL="457560" indent="-457200">
              <a:lnSpc>
                <a:spcPct val="90000"/>
              </a:lnSpc>
              <a:spcBef>
                <a:spcPts val="1001"/>
              </a:spcBef>
              <a:buClr>
                <a:srgbClr val="000000"/>
              </a:buClr>
              <a:buFont typeface="Arial" panose="020B0604020202020204" pitchFamily="34" charset="0"/>
              <a:buChar char="•"/>
            </a:pPr>
            <a:endParaRPr lang="en-US" sz="2800" b="0" strike="noStrike" spc="-1" dirty="0">
              <a:latin typeface="Arial"/>
            </a:endParaRPr>
          </a:p>
        </p:txBody>
      </p:sp>
    </p:spTree>
    <p:extLst>
      <p:ext uri="{BB962C8B-B14F-4D97-AF65-F5344CB8AC3E}">
        <p14:creationId xmlns:p14="http://schemas.microsoft.com/office/powerpoint/2010/main" val="2383234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Box 89"/>
          <p:cNvSpPr txBox="1"/>
          <p:nvPr/>
        </p:nvSpPr>
        <p:spPr>
          <a:xfrm>
            <a:off x="838080" y="365040"/>
            <a:ext cx="10515240" cy="1325160"/>
          </a:xfrm>
          <a:prstGeom prst="rect">
            <a:avLst/>
          </a:prstGeom>
          <a:noFill/>
          <a:ln w="0">
            <a:noFill/>
          </a:ln>
        </p:spPr>
        <p:txBody>
          <a:bodyPr anchor="ctr">
            <a:noAutofit/>
          </a:bodyPr>
          <a:lstStyle/>
          <a:p>
            <a:pPr>
              <a:lnSpc>
                <a:spcPct val="90000"/>
              </a:lnSpc>
            </a:pPr>
            <a:r>
              <a:rPr lang="en-US" sz="4800" b="1" spc="-1" dirty="0">
                <a:solidFill>
                  <a:schemeClr val="accent6">
                    <a:lumMod val="50000"/>
                  </a:schemeClr>
                </a:solidFill>
                <a:latin typeface="+mj-lt"/>
              </a:rPr>
              <a:t>PBM Impact on Drug Cost</a:t>
            </a:r>
            <a:endParaRPr lang="en-US" sz="4800" b="1" strike="noStrike" spc="-1" dirty="0">
              <a:solidFill>
                <a:schemeClr val="accent6">
                  <a:lumMod val="50000"/>
                </a:schemeClr>
              </a:solidFill>
              <a:latin typeface="+mj-lt"/>
              <a:ea typeface="Microsoft YaHei"/>
            </a:endParaRPr>
          </a:p>
        </p:txBody>
      </p:sp>
      <p:sp>
        <p:nvSpPr>
          <p:cNvPr id="91" name="TextBox 90"/>
          <p:cNvSpPr txBox="1"/>
          <p:nvPr/>
        </p:nvSpPr>
        <p:spPr>
          <a:xfrm>
            <a:off x="838080" y="1690200"/>
            <a:ext cx="10565280" cy="3320280"/>
          </a:xfrm>
          <a:prstGeom prst="rect">
            <a:avLst/>
          </a:prstGeom>
          <a:noFill/>
          <a:ln w="0">
            <a:noFill/>
          </a:ln>
        </p:spPr>
        <p:txBody>
          <a:bodyPr lIns="0" tIns="0" rIns="0" bIns="0">
            <a:noAutofit/>
          </a:bodyPr>
          <a:lstStyle/>
          <a:p>
            <a:pPr marL="457200" indent="-457200">
              <a:buFont typeface="Arial" panose="020B0604020202020204" pitchFamily="34" charset="0"/>
              <a:buChar char="•"/>
            </a:pPr>
            <a:r>
              <a:rPr lang="en-US" sz="2800" b="0" strike="noStrike" spc="-1" dirty="0">
                <a:latin typeface="+mj-lt"/>
                <a:ea typeface="Segoe UI"/>
              </a:rPr>
              <a:t>PBMs claim they dramatically lower drug costs</a:t>
            </a:r>
            <a:endParaRPr lang="en-US" sz="2800" spc="-1" dirty="0">
              <a:latin typeface="+mj-lt"/>
            </a:endParaRPr>
          </a:p>
          <a:p>
            <a:pPr marL="457200" indent="-457200">
              <a:buFont typeface="Arial" panose="020B0604020202020204" pitchFamily="34" charset="0"/>
              <a:buChar char="•"/>
            </a:pPr>
            <a:r>
              <a:rPr lang="en-US" sz="2800" b="0" strike="noStrike" spc="-1" dirty="0">
                <a:latin typeface="+mj-lt"/>
                <a:ea typeface="Segoe UI"/>
              </a:rPr>
              <a:t>United States is the only country in the world with PBMs. </a:t>
            </a:r>
          </a:p>
          <a:p>
            <a:pPr marL="457200" indent="-457200">
              <a:buFont typeface="Arial" panose="020B0604020202020204" pitchFamily="34" charset="0"/>
              <a:buChar char="•"/>
            </a:pPr>
            <a:r>
              <a:rPr lang="en-US" sz="2800" b="0" strike="noStrike" spc="-1" dirty="0">
                <a:latin typeface="+mj-lt"/>
                <a:ea typeface="Segoe UI"/>
              </a:rPr>
              <a:t>What do we know about drug costs in the USA?</a:t>
            </a:r>
            <a:endParaRPr lang="en-US" sz="2800" spc="-1" dirty="0">
              <a:latin typeface="+mj-lt"/>
            </a:endParaRPr>
          </a:p>
          <a:p>
            <a:pPr marL="457560" indent="-457200">
              <a:lnSpc>
                <a:spcPct val="90000"/>
              </a:lnSpc>
              <a:spcBef>
                <a:spcPts val="1001"/>
              </a:spcBef>
              <a:buClr>
                <a:srgbClr val="000000"/>
              </a:buClr>
              <a:buFont typeface="Arial" panose="020B0604020202020204" pitchFamily="34" charset="0"/>
              <a:buChar char="•"/>
            </a:pPr>
            <a:endParaRPr lang="en-US" sz="2800" b="0" strike="noStrike" spc="-1" dirty="0">
              <a:latin typeface="Arial"/>
            </a:endParaRPr>
          </a:p>
        </p:txBody>
      </p:sp>
    </p:spTree>
    <p:extLst>
      <p:ext uri="{BB962C8B-B14F-4D97-AF65-F5344CB8AC3E}">
        <p14:creationId xmlns:p14="http://schemas.microsoft.com/office/powerpoint/2010/main" val="21639346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Box 89"/>
          <p:cNvSpPr txBox="1"/>
          <p:nvPr/>
        </p:nvSpPr>
        <p:spPr>
          <a:xfrm>
            <a:off x="838080" y="365040"/>
            <a:ext cx="10515240" cy="1325160"/>
          </a:xfrm>
          <a:prstGeom prst="rect">
            <a:avLst/>
          </a:prstGeom>
          <a:noFill/>
          <a:ln w="0">
            <a:noFill/>
          </a:ln>
        </p:spPr>
        <p:txBody>
          <a:bodyPr anchor="ctr">
            <a:noAutofit/>
          </a:bodyPr>
          <a:lstStyle/>
          <a:p>
            <a:pPr>
              <a:lnSpc>
                <a:spcPct val="90000"/>
              </a:lnSpc>
            </a:pPr>
            <a:r>
              <a:rPr lang="en-US" sz="4800" b="1" spc="-1" dirty="0">
                <a:solidFill>
                  <a:schemeClr val="accent6">
                    <a:lumMod val="50000"/>
                  </a:schemeClr>
                </a:solidFill>
                <a:latin typeface="+mj-lt"/>
              </a:rPr>
              <a:t>Drug Cost: Continued </a:t>
            </a:r>
            <a:endParaRPr lang="en-US" sz="4800" b="1" strike="noStrike" spc="-1" dirty="0">
              <a:solidFill>
                <a:schemeClr val="accent6">
                  <a:lumMod val="50000"/>
                </a:schemeClr>
              </a:solidFill>
              <a:latin typeface="+mj-lt"/>
              <a:ea typeface="Microsoft YaHei"/>
            </a:endParaRPr>
          </a:p>
        </p:txBody>
      </p:sp>
      <p:sp>
        <p:nvSpPr>
          <p:cNvPr id="91" name="TextBox 90"/>
          <p:cNvSpPr txBox="1"/>
          <p:nvPr/>
        </p:nvSpPr>
        <p:spPr>
          <a:xfrm>
            <a:off x="838080" y="1690200"/>
            <a:ext cx="10565280" cy="3320280"/>
          </a:xfrm>
          <a:prstGeom prst="rect">
            <a:avLst/>
          </a:prstGeom>
          <a:noFill/>
          <a:ln w="0">
            <a:noFill/>
          </a:ln>
        </p:spPr>
        <p:txBody>
          <a:bodyPr lIns="0" tIns="0" rIns="0" bIns="0">
            <a:noAutofit/>
          </a:bodyPr>
          <a:lstStyle/>
          <a:p>
            <a:r>
              <a:rPr lang="en-US" sz="2800" b="0" strike="noStrike" spc="-1" dirty="0">
                <a:latin typeface="+mj-lt"/>
                <a:ea typeface="Segoe UI"/>
              </a:rPr>
              <a:t>From my perspective, PBM impact on drug costs basically fall into 4 buckets:</a:t>
            </a:r>
            <a:endParaRPr lang="en-US" sz="2800" spc="-1" dirty="0">
              <a:latin typeface="+mj-lt"/>
            </a:endParaRPr>
          </a:p>
          <a:p>
            <a:pPr marL="457200" indent="-457200">
              <a:buFont typeface="Arial" panose="020B0604020202020204" pitchFamily="34" charset="0"/>
              <a:buChar char="•"/>
            </a:pPr>
            <a:r>
              <a:rPr lang="en-US" sz="2800" b="0" strike="noStrike" spc="-1" dirty="0">
                <a:latin typeface="+mj-lt"/>
                <a:ea typeface="Segoe UI"/>
              </a:rPr>
              <a:t>Cost of providing rebates</a:t>
            </a:r>
            <a:endParaRPr lang="en-US" sz="2800" spc="-1" dirty="0">
              <a:latin typeface="+mj-lt"/>
            </a:endParaRPr>
          </a:p>
          <a:p>
            <a:pPr marL="457200" indent="-457200">
              <a:buFont typeface="Arial" panose="020B0604020202020204" pitchFamily="34" charset="0"/>
              <a:buChar char="•"/>
            </a:pPr>
            <a:r>
              <a:rPr lang="en-US" sz="2800" b="0" strike="noStrike" spc="-1" dirty="0">
                <a:latin typeface="+mj-lt"/>
                <a:ea typeface="Segoe UI"/>
              </a:rPr>
              <a:t>Impact of coinsurance and high deductible plans</a:t>
            </a:r>
            <a:endParaRPr lang="en-US" sz="2800" spc="-1" dirty="0">
              <a:latin typeface="+mj-lt"/>
            </a:endParaRPr>
          </a:p>
          <a:p>
            <a:pPr marL="457200" indent="-457200">
              <a:buFont typeface="Arial" panose="020B0604020202020204" pitchFamily="34" charset="0"/>
              <a:buChar char="•"/>
            </a:pPr>
            <a:r>
              <a:rPr lang="en-US" sz="2800" b="0" strike="noStrike" spc="-1" dirty="0">
                <a:latin typeface="+mj-lt"/>
                <a:ea typeface="Segoe UI"/>
              </a:rPr>
              <a:t>Impact of utilization management on care team members</a:t>
            </a:r>
            <a:endParaRPr lang="en-US" sz="2800" spc="-1" dirty="0">
              <a:latin typeface="+mj-lt"/>
            </a:endParaRPr>
          </a:p>
          <a:p>
            <a:pPr marL="457200" indent="-457200">
              <a:buFont typeface="Arial" panose="020B0604020202020204" pitchFamily="34" charset="0"/>
              <a:buChar char="•"/>
            </a:pPr>
            <a:r>
              <a:rPr lang="en-US" sz="2800" b="0" strike="noStrike" spc="-1" dirty="0">
                <a:latin typeface="+mj-lt"/>
                <a:ea typeface="Segoe UI"/>
              </a:rPr>
              <a:t>Spread Pricing</a:t>
            </a:r>
            <a:endParaRPr lang="en-US" sz="2800" spc="-1" dirty="0">
              <a:latin typeface="+mj-lt"/>
            </a:endParaRPr>
          </a:p>
        </p:txBody>
      </p:sp>
    </p:spTree>
    <p:extLst>
      <p:ext uri="{BB962C8B-B14F-4D97-AF65-F5344CB8AC3E}">
        <p14:creationId xmlns:p14="http://schemas.microsoft.com/office/powerpoint/2010/main" val="26329235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Box 89"/>
          <p:cNvSpPr txBox="1"/>
          <p:nvPr/>
        </p:nvSpPr>
        <p:spPr>
          <a:xfrm>
            <a:off x="838080" y="365040"/>
            <a:ext cx="10515240" cy="1325160"/>
          </a:xfrm>
          <a:prstGeom prst="rect">
            <a:avLst/>
          </a:prstGeom>
          <a:noFill/>
          <a:ln w="0">
            <a:noFill/>
          </a:ln>
        </p:spPr>
        <p:txBody>
          <a:bodyPr anchor="ctr">
            <a:noAutofit/>
          </a:bodyPr>
          <a:lstStyle/>
          <a:p>
            <a:pPr>
              <a:lnSpc>
                <a:spcPct val="90000"/>
              </a:lnSpc>
            </a:pPr>
            <a:r>
              <a:rPr lang="en-US" sz="4800" b="1" spc="-1" dirty="0">
                <a:solidFill>
                  <a:schemeClr val="accent6">
                    <a:lumMod val="50000"/>
                  </a:schemeClr>
                </a:solidFill>
                <a:latin typeface="+mj-lt"/>
              </a:rPr>
              <a:t>Spread Pricing </a:t>
            </a:r>
            <a:endParaRPr lang="en-US" sz="4800" b="1" strike="noStrike" spc="-1" dirty="0">
              <a:solidFill>
                <a:schemeClr val="accent6">
                  <a:lumMod val="50000"/>
                </a:schemeClr>
              </a:solidFill>
              <a:latin typeface="+mj-lt"/>
              <a:ea typeface="Microsoft YaHei"/>
            </a:endParaRPr>
          </a:p>
        </p:txBody>
      </p:sp>
      <p:sp>
        <p:nvSpPr>
          <p:cNvPr id="91" name="TextBox 90"/>
          <p:cNvSpPr txBox="1"/>
          <p:nvPr/>
        </p:nvSpPr>
        <p:spPr>
          <a:xfrm>
            <a:off x="838080" y="1690200"/>
            <a:ext cx="10565280" cy="3320280"/>
          </a:xfrm>
          <a:prstGeom prst="rect">
            <a:avLst/>
          </a:prstGeom>
          <a:noFill/>
          <a:ln w="0">
            <a:noFill/>
          </a:ln>
        </p:spPr>
        <p:txBody>
          <a:bodyPr lIns="0" tIns="0" rIns="0" bIns="0">
            <a:noAutofit/>
          </a:bodyPr>
          <a:lstStyle/>
          <a:p>
            <a:pPr marL="457200" indent="-457200">
              <a:buFont typeface="Arial" panose="020B0604020202020204" pitchFamily="34" charset="0"/>
              <a:buChar char="•"/>
            </a:pPr>
            <a:r>
              <a:rPr lang="en-US" sz="2800" b="0" strike="noStrike" spc="-1" dirty="0">
                <a:latin typeface="+mj-lt"/>
                <a:ea typeface="Segoe UI"/>
              </a:rPr>
              <a:t>PBMs have exploited their middleman role through many means, one of which is called “spread pricing”</a:t>
            </a:r>
            <a:endParaRPr lang="en-US" sz="2800" spc="-1" dirty="0">
              <a:latin typeface="+mj-lt"/>
            </a:endParaRPr>
          </a:p>
          <a:p>
            <a:pPr marL="457200" indent="-457200">
              <a:buFont typeface="Arial" panose="020B0604020202020204" pitchFamily="34" charset="0"/>
              <a:buChar char="•"/>
            </a:pPr>
            <a:r>
              <a:rPr lang="en-US" sz="2800" b="0" strike="noStrike" spc="-1" dirty="0">
                <a:latin typeface="+mj-lt"/>
                <a:ea typeface="Segoe UI"/>
              </a:rPr>
              <a:t>PBM reimburses a pharmacy less than they invoice the plan sponsor for.</a:t>
            </a:r>
            <a:endParaRPr lang="en-US" sz="2800" spc="-1" dirty="0">
              <a:latin typeface="+mj-lt"/>
            </a:endParaRPr>
          </a:p>
          <a:p>
            <a:pPr marL="457200" indent="-457200">
              <a:buFont typeface="Arial" panose="020B0604020202020204" pitchFamily="34" charset="0"/>
              <a:buChar char="•"/>
            </a:pPr>
            <a:r>
              <a:rPr lang="en-US" sz="2800" b="0" strike="noStrike" spc="-1" dirty="0">
                <a:latin typeface="+mj-lt"/>
                <a:ea typeface="Segoe UI"/>
              </a:rPr>
              <a:t>Pharmacy is paid $52, plan sponsor invoiced $92, PBM pockets $40.</a:t>
            </a:r>
            <a:endParaRPr lang="en-US" sz="2800" spc="-1" dirty="0">
              <a:latin typeface="+mj-lt"/>
            </a:endParaRPr>
          </a:p>
          <a:p>
            <a:pPr marL="457200" indent="-457200">
              <a:buFont typeface="Arial" panose="020B0604020202020204" pitchFamily="34" charset="0"/>
              <a:buChar char="•"/>
            </a:pPr>
            <a:r>
              <a:rPr lang="en-US" sz="2800" b="0" strike="noStrike" spc="-1" dirty="0">
                <a:latin typeface="+mj-lt"/>
                <a:ea typeface="Segoe UI"/>
              </a:rPr>
              <a:t>Many plan sponsors are wise to this scheme and require “pass-through pricing” – i.e. if the pharmacy is paid $52, the plan pays $52.</a:t>
            </a:r>
            <a:endParaRPr lang="en-US" sz="2800" spc="-1" dirty="0">
              <a:latin typeface="+mj-lt"/>
            </a:endParaRPr>
          </a:p>
        </p:txBody>
      </p:sp>
    </p:spTree>
    <p:extLst>
      <p:ext uri="{BB962C8B-B14F-4D97-AF65-F5344CB8AC3E}">
        <p14:creationId xmlns:p14="http://schemas.microsoft.com/office/powerpoint/2010/main" val="2695782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8"/>
          </p:nvPr>
        </p:nvSpPr>
        <p:spPr>
          <a:xfrm>
            <a:off x="676961" y="1513841"/>
            <a:ext cx="4861689" cy="1554771"/>
          </a:xfrm>
        </p:spPr>
        <p:txBody>
          <a:bodyPr>
            <a:normAutofit/>
          </a:bodyPr>
          <a:lstStyle/>
          <a:p>
            <a:pPr>
              <a:lnSpc>
                <a:spcPct val="100000"/>
              </a:lnSpc>
              <a:spcBef>
                <a:spcPts val="0"/>
              </a:spcBef>
            </a:pPr>
            <a:r>
              <a:rPr lang="en-US" b="1" dirty="0">
                <a:solidFill>
                  <a:srgbClr val="002060"/>
                </a:solidFill>
              </a:rPr>
              <a:t>Brian Clark, BS Pharm, RPh</a:t>
            </a:r>
            <a:endParaRPr lang="en-US" dirty="0">
              <a:solidFill>
                <a:srgbClr val="002060"/>
              </a:solidFill>
            </a:endParaRPr>
          </a:p>
        </p:txBody>
      </p:sp>
      <p:sp>
        <p:nvSpPr>
          <p:cNvPr id="9" name="Text Placeholder 8"/>
          <p:cNvSpPr>
            <a:spLocks noGrp="1"/>
          </p:cNvSpPr>
          <p:nvPr>
            <p:ph type="body" sz="quarter" idx="19"/>
          </p:nvPr>
        </p:nvSpPr>
        <p:spPr>
          <a:xfrm>
            <a:off x="5626331" y="1053428"/>
            <a:ext cx="5124400" cy="5471921"/>
          </a:xfrm>
        </p:spPr>
        <p:txBody>
          <a:bodyPr>
            <a:noAutofit/>
          </a:bodyPr>
          <a:lstStyle/>
          <a:p>
            <a:pPr>
              <a:spcBef>
                <a:spcPts val="0"/>
              </a:spcBef>
            </a:pPr>
            <a:r>
              <a:rPr lang="en-US" sz="2000" dirty="0">
                <a:latin typeface="+mj-lt"/>
              </a:rPr>
              <a:t>Brian Clark is the current Managing Network Facilitator for CPESN-SC and a pharmacist at Riley's Drugs in Lexington, SC.  He is team lead for Flip the Pharmacy “Team SC.” As such, Brian is heavily involved in advancing community-based pharmacy practice and improving patient outcomes through the incorporation of pharmacy-provided services. Big chain, supermarket, and independent pharmacy comprise his diverse practical experience, where his roles have included staff pharmacist, pharmacy manager, district scheduler, new pharmacist trainer, regional pharmacy manager, pharmacy district manager, and clinical director. Brian is the current President-Elect for the </a:t>
            </a:r>
            <a:r>
              <a:rPr lang="en-US" sz="2000" dirty="0" err="1">
                <a:latin typeface="+mj-lt"/>
              </a:rPr>
              <a:t>SCPhA</a:t>
            </a:r>
            <a:r>
              <a:rPr lang="en-US" sz="2000" dirty="0">
                <a:latin typeface="+mj-lt"/>
              </a:rPr>
              <a:t> Board of Directors</a:t>
            </a:r>
            <a:r>
              <a:rPr lang="en-US" sz="2000" dirty="0"/>
              <a:t>. </a:t>
            </a:r>
            <a:endParaRPr lang="en-US" sz="2000" b="0" i="0" dirty="0">
              <a:solidFill>
                <a:srgbClr val="201F1E"/>
              </a:solidFill>
              <a:effectLst/>
              <a:latin typeface="Calibri" panose="020F0502020204030204" pitchFamily="34" charset="0"/>
            </a:endParaRPr>
          </a:p>
        </p:txBody>
      </p:sp>
      <p:sp>
        <p:nvSpPr>
          <p:cNvPr id="12" name="Title 4"/>
          <p:cNvSpPr txBox="1">
            <a:spLocks/>
          </p:cNvSpPr>
          <p:nvPr/>
        </p:nvSpPr>
        <p:spPr>
          <a:xfrm>
            <a:off x="589280" y="437990"/>
            <a:ext cx="8424307" cy="12384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dirty="0">
                <a:ln>
                  <a:noFill/>
                </a:ln>
                <a:solidFill>
                  <a:schemeClr val="accent6">
                    <a:lumMod val="50000"/>
                  </a:schemeClr>
                </a:solidFill>
                <a:effectLst/>
                <a:uLnTx/>
                <a:uFillTx/>
                <a:ea typeface="+mj-ea"/>
                <a:cs typeface="+mj-cs"/>
              </a:rPr>
              <a:t>Moderator </a:t>
            </a:r>
          </a:p>
        </p:txBody>
      </p:sp>
      <p:sp>
        <p:nvSpPr>
          <p:cNvPr id="11" name="Slide Number Placeholder 4">
            <a:extLst>
              <a:ext uri="{FF2B5EF4-FFF2-40B4-BE49-F238E27FC236}">
                <a16:creationId xmlns:a16="http://schemas.microsoft.com/office/drawing/2014/main" id="{A0625EF7-C067-45DB-A7B8-7FFE5DCC5F6B}"/>
              </a:ext>
            </a:extLst>
          </p:cNvPr>
          <p:cNvSpPr txBox="1">
            <a:spLocks/>
          </p:cNvSpPr>
          <p:nvPr/>
        </p:nvSpPr>
        <p:spPr>
          <a:xfrm>
            <a:off x="86106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2F3E1C9-69CD-47E2-A0B0-3AE9BF0DFB62}" type="slidenum">
              <a:rPr kumimoji="0" lang="en-US" sz="1600" b="0" i="0" u="none" strike="noStrike" kern="1200" cap="none" spc="0" normalizeH="0" baseline="0" noProof="0" smtClean="0">
                <a:ln>
                  <a:noFill/>
                </a:ln>
                <a:solidFill>
                  <a:prstClr val="black"/>
                </a:solidFill>
                <a:effectLst/>
                <a:uLnTx/>
                <a:uFillTx/>
                <a:latin typeface="Calibri Light"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pic>
        <p:nvPicPr>
          <p:cNvPr id="3" name="Picture 2" descr="A person wearing a white shirt and blue tie&#10;&#10;Description automatically generated with low confidence">
            <a:extLst>
              <a:ext uri="{FF2B5EF4-FFF2-40B4-BE49-F238E27FC236}">
                <a16:creationId xmlns:a16="http://schemas.microsoft.com/office/drawing/2014/main" id="{E3D7BD7D-142F-6644-8525-ED0D25605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962" y="2259304"/>
            <a:ext cx="3413264" cy="3770317"/>
          </a:xfrm>
          <a:prstGeom prst="rect">
            <a:avLst/>
          </a:prstGeom>
        </p:spPr>
      </p:pic>
    </p:spTree>
    <p:extLst>
      <p:ext uri="{BB962C8B-B14F-4D97-AF65-F5344CB8AC3E}">
        <p14:creationId xmlns:p14="http://schemas.microsoft.com/office/powerpoint/2010/main" val="22143298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Box 89"/>
          <p:cNvSpPr txBox="1"/>
          <p:nvPr/>
        </p:nvSpPr>
        <p:spPr>
          <a:xfrm>
            <a:off x="838080" y="365040"/>
            <a:ext cx="10515240" cy="1325160"/>
          </a:xfrm>
          <a:prstGeom prst="rect">
            <a:avLst/>
          </a:prstGeom>
          <a:noFill/>
          <a:ln w="0">
            <a:noFill/>
          </a:ln>
        </p:spPr>
        <p:txBody>
          <a:bodyPr anchor="ctr">
            <a:noAutofit/>
          </a:bodyPr>
          <a:lstStyle/>
          <a:p>
            <a:pPr>
              <a:lnSpc>
                <a:spcPct val="90000"/>
              </a:lnSpc>
            </a:pPr>
            <a:r>
              <a:rPr lang="en-US" sz="4800" b="1" spc="-1" dirty="0">
                <a:solidFill>
                  <a:schemeClr val="accent6">
                    <a:lumMod val="50000"/>
                  </a:schemeClr>
                </a:solidFill>
              </a:rPr>
              <a:t>Access to Care </a:t>
            </a:r>
            <a:endParaRPr lang="en-US" sz="4800" b="1" strike="noStrike" spc="-1" dirty="0">
              <a:solidFill>
                <a:schemeClr val="accent6">
                  <a:lumMod val="50000"/>
                </a:schemeClr>
              </a:solidFill>
              <a:ea typeface="Microsoft YaHei"/>
            </a:endParaRPr>
          </a:p>
        </p:txBody>
      </p:sp>
      <p:sp>
        <p:nvSpPr>
          <p:cNvPr id="91" name="TextBox 90"/>
          <p:cNvSpPr txBox="1"/>
          <p:nvPr/>
        </p:nvSpPr>
        <p:spPr>
          <a:xfrm>
            <a:off x="838080" y="1690200"/>
            <a:ext cx="10565280" cy="3320280"/>
          </a:xfrm>
          <a:prstGeom prst="rect">
            <a:avLst/>
          </a:prstGeom>
          <a:noFill/>
          <a:ln w="0">
            <a:noFill/>
          </a:ln>
        </p:spPr>
        <p:txBody>
          <a:bodyPr lIns="0" tIns="0" rIns="0" bIns="0">
            <a:noAutofit/>
          </a:bodyPr>
          <a:lstStyle/>
          <a:p>
            <a:pPr marL="457200" indent="-457200">
              <a:buFont typeface="Arial" panose="020B0604020202020204" pitchFamily="34" charset="0"/>
              <a:buChar char="•"/>
            </a:pPr>
            <a:r>
              <a:rPr lang="en-US" sz="2800" b="0" strike="noStrike" spc="-1" dirty="0">
                <a:latin typeface="+mj-lt"/>
                <a:ea typeface="Segoe UI"/>
              </a:rPr>
              <a:t>PBMs claim to extract lower prices while maintaining an adequate network of pharmacies.</a:t>
            </a:r>
            <a:endParaRPr lang="en-US" sz="2800" spc="-1" dirty="0">
              <a:latin typeface="+mj-lt"/>
            </a:endParaRPr>
          </a:p>
          <a:p>
            <a:pPr marL="457200" indent="-457200">
              <a:buFont typeface="Arial" panose="020B0604020202020204" pitchFamily="34" charset="0"/>
              <a:buChar char="•"/>
            </a:pPr>
            <a:r>
              <a:rPr lang="en-US" sz="2800" b="0" strike="noStrike" spc="-1" dirty="0">
                <a:latin typeface="+mj-lt"/>
                <a:ea typeface="Segoe UI"/>
              </a:rPr>
              <a:t>What evidence can we muster to the contrary?</a:t>
            </a:r>
            <a:endParaRPr lang="en-US" sz="2800" spc="-1" dirty="0">
              <a:latin typeface="+mj-lt"/>
            </a:endParaRPr>
          </a:p>
          <a:p>
            <a:pPr marL="914400" lvl="1" indent="-457200">
              <a:buFont typeface="Arial" panose="020B0604020202020204" pitchFamily="34" charset="0"/>
              <a:buChar char="•"/>
            </a:pPr>
            <a:r>
              <a:rPr lang="en-US" sz="2400" b="0" strike="noStrike" spc="-1" dirty="0">
                <a:solidFill>
                  <a:srgbClr val="002060"/>
                </a:solidFill>
                <a:latin typeface="+mj-lt"/>
                <a:ea typeface="Segoe UI"/>
              </a:rPr>
              <a:t>Specialty Pharmacy carveouts to mail order specialty pharmacies</a:t>
            </a:r>
            <a:endParaRPr lang="en-US" sz="2400" spc="-1" dirty="0">
              <a:solidFill>
                <a:srgbClr val="002060"/>
              </a:solidFill>
              <a:latin typeface="+mj-lt"/>
            </a:endParaRPr>
          </a:p>
          <a:p>
            <a:pPr marL="914400" lvl="1" indent="-457200">
              <a:buFont typeface="Arial" panose="020B0604020202020204" pitchFamily="34" charset="0"/>
              <a:buChar char="•"/>
            </a:pPr>
            <a:r>
              <a:rPr lang="en-US" sz="2400" b="0" strike="noStrike" spc="-1" dirty="0">
                <a:solidFill>
                  <a:srgbClr val="002060"/>
                </a:solidFill>
                <a:latin typeface="+mj-lt"/>
                <a:ea typeface="Segoe UI"/>
              </a:rPr>
              <a:t>White Bagging and Brown Bagging</a:t>
            </a:r>
            <a:endParaRPr lang="en-US" sz="2400" spc="-1" dirty="0">
              <a:solidFill>
                <a:srgbClr val="002060"/>
              </a:solidFill>
              <a:latin typeface="+mj-lt"/>
            </a:endParaRPr>
          </a:p>
          <a:p>
            <a:pPr marL="914400" lvl="1" indent="-457200">
              <a:buFont typeface="Arial" panose="020B0604020202020204" pitchFamily="34" charset="0"/>
              <a:buChar char="•"/>
            </a:pPr>
            <a:r>
              <a:rPr lang="en-US" sz="2400" b="0" strike="noStrike" spc="-1" dirty="0">
                <a:solidFill>
                  <a:srgbClr val="002060"/>
                </a:solidFill>
                <a:latin typeface="+mj-lt"/>
                <a:ea typeface="Segoe UI"/>
              </a:rPr>
              <a:t>Pharmacy Deserts</a:t>
            </a:r>
            <a:endParaRPr lang="en-US" sz="2400" spc="-1" dirty="0">
              <a:solidFill>
                <a:srgbClr val="002060"/>
              </a:solidFill>
              <a:latin typeface="+mj-lt"/>
            </a:endParaRPr>
          </a:p>
          <a:p>
            <a:pPr marL="914400" lvl="1" indent="-457200">
              <a:buFont typeface="Arial" panose="020B0604020202020204" pitchFamily="34" charset="0"/>
              <a:buChar char="•"/>
            </a:pPr>
            <a:r>
              <a:rPr lang="en-US" sz="2400" b="0" strike="noStrike" spc="-1" dirty="0">
                <a:solidFill>
                  <a:srgbClr val="002060"/>
                </a:solidFill>
                <a:latin typeface="+mj-lt"/>
                <a:ea typeface="Segoe UI"/>
              </a:rPr>
              <a:t>Increasing cost sharing</a:t>
            </a:r>
            <a:endParaRPr lang="en-US" sz="2400" spc="-1" dirty="0">
              <a:solidFill>
                <a:srgbClr val="002060"/>
              </a:solidFill>
              <a:latin typeface="+mj-lt"/>
            </a:endParaRPr>
          </a:p>
          <a:p>
            <a:pPr marL="914400" lvl="1" indent="-457200">
              <a:buFont typeface="Arial" panose="020B0604020202020204" pitchFamily="34" charset="0"/>
              <a:buChar char="•"/>
            </a:pPr>
            <a:r>
              <a:rPr lang="en-US" sz="2400" b="0" strike="noStrike" spc="-1" dirty="0">
                <a:solidFill>
                  <a:srgbClr val="002060"/>
                </a:solidFill>
                <a:latin typeface="+mj-lt"/>
                <a:ea typeface="Segoe UI"/>
              </a:rPr>
              <a:t>Declining reimbursements leading to short-staffing</a:t>
            </a:r>
            <a:endParaRPr lang="en-US" sz="2400" spc="-1" dirty="0">
              <a:solidFill>
                <a:srgbClr val="002060"/>
              </a:solidFill>
              <a:latin typeface="+mj-lt"/>
            </a:endParaRPr>
          </a:p>
          <a:p>
            <a:pPr marL="914400" lvl="1" indent="-457200">
              <a:buFont typeface="Arial" panose="020B0604020202020204" pitchFamily="34" charset="0"/>
              <a:buChar char="•"/>
            </a:pPr>
            <a:r>
              <a:rPr lang="en-US" sz="2400" b="0" strike="noStrike" spc="-1" dirty="0">
                <a:solidFill>
                  <a:srgbClr val="002060"/>
                </a:solidFill>
                <a:latin typeface="+mj-lt"/>
                <a:ea typeface="Segoe UI"/>
              </a:rPr>
              <a:t>Short-staffing leading to patient safety harms</a:t>
            </a:r>
            <a:endParaRPr lang="en-US" sz="2400" spc="-1" dirty="0">
              <a:solidFill>
                <a:srgbClr val="002060"/>
              </a:solidFill>
              <a:latin typeface="+mj-lt"/>
            </a:endParaRPr>
          </a:p>
          <a:p>
            <a:pPr marL="914400" lvl="1" indent="-457200">
              <a:buFont typeface="Arial" panose="020B0604020202020204" pitchFamily="34" charset="0"/>
              <a:buChar char="•"/>
            </a:pPr>
            <a:r>
              <a:rPr lang="en-US" sz="2400" b="0" strike="noStrike" spc="-1" dirty="0">
                <a:solidFill>
                  <a:srgbClr val="002060"/>
                </a:solidFill>
                <a:latin typeface="+mj-lt"/>
                <a:ea typeface="Segoe UI"/>
              </a:rPr>
              <a:t>Mail Order channeling leading to severe access probl</a:t>
            </a:r>
            <a:r>
              <a:rPr lang="en-US" sz="2400" b="0" strike="noStrike" spc="-1" dirty="0">
                <a:solidFill>
                  <a:srgbClr val="002060"/>
                </a:solidFill>
                <a:latin typeface="Times New Roman"/>
                <a:ea typeface="Segoe UI"/>
              </a:rPr>
              <a:t>ems</a:t>
            </a:r>
            <a:endParaRPr lang="en-US" sz="2400" spc="-1" dirty="0">
              <a:solidFill>
                <a:srgbClr val="002060"/>
              </a:solidFill>
            </a:endParaRPr>
          </a:p>
        </p:txBody>
      </p:sp>
    </p:spTree>
    <p:extLst>
      <p:ext uri="{BB962C8B-B14F-4D97-AF65-F5344CB8AC3E}">
        <p14:creationId xmlns:p14="http://schemas.microsoft.com/office/powerpoint/2010/main" val="23373181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Box 89"/>
          <p:cNvSpPr txBox="1"/>
          <p:nvPr/>
        </p:nvSpPr>
        <p:spPr>
          <a:xfrm>
            <a:off x="838080" y="365040"/>
            <a:ext cx="10515240" cy="1325160"/>
          </a:xfrm>
          <a:prstGeom prst="rect">
            <a:avLst/>
          </a:prstGeom>
          <a:noFill/>
          <a:ln w="0">
            <a:noFill/>
          </a:ln>
        </p:spPr>
        <p:txBody>
          <a:bodyPr anchor="ctr">
            <a:noAutofit/>
          </a:bodyPr>
          <a:lstStyle/>
          <a:p>
            <a:pPr>
              <a:lnSpc>
                <a:spcPct val="90000"/>
              </a:lnSpc>
            </a:pPr>
            <a:r>
              <a:rPr lang="en-US" sz="4800" b="1" spc="-1" dirty="0">
                <a:solidFill>
                  <a:schemeClr val="accent6">
                    <a:lumMod val="50000"/>
                  </a:schemeClr>
                </a:solidFill>
              </a:rPr>
              <a:t>What Can be Done? </a:t>
            </a:r>
            <a:endParaRPr lang="en-US" sz="4800" b="1" strike="noStrike" spc="-1" dirty="0">
              <a:solidFill>
                <a:schemeClr val="accent6">
                  <a:lumMod val="50000"/>
                </a:schemeClr>
              </a:solidFill>
              <a:ea typeface="Microsoft YaHei"/>
            </a:endParaRPr>
          </a:p>
        </p:txBody>
      </p:sp>
      <p:sp>
        <p:nvSpPr>
          <p:cNvPr id="91" name="TextBox 90"/>
          <p:cNvSpPr txBox="1"/>
          <p:nvPr/>
        </p:nvSpPr>
        <p:spPr>
          <a:xfrm>
            <a:off x="838080" y="1690200"/>
            <a:ext cx="10565280" cy="3320280"/>
          </a:xfrm>
          <a:prstGeom prst="rect">
            <a:avLst/>
          </a:prstGeom>
          <a:noFill/>
          <a:ln w="0">
            <a:noFill/>
          </a:ln>
        </p:spPr>
        <p:txBody>
          <a:bodyPr lIns="0" tIns="0" rIns="0" bIns="0">
            <a:noAutofit/>
          </a:bodyPr>
          <a:lstStyle/>
          <a:p>
            <a:pPr marL="457200" indent="-457200">
              <a:buFont typeface="Arial" panose="020B0604020202020204" pitchFamily="34" charset="0"/>
              <a:buChar char="•"/>
            </a:pPr>
            <a:r>
              <a:rPr lang="en-US" sz="2800" b="0" strike="noStrike" spc="-1" dirty="0">
                <a:latin typeface="+mj-lt"/>
              </a:rPr>
              <a:t>PBMs have such a stranglehold on the industry that it can feel hopeless.</a:t>
            </a:r>
            <a:endParaRPr lang="en-US" sz="2800" b="0" strike="noStrike" spc="-1" dirty="0">
              <a:latin typeface="+mj-lt"/>
              <a:ea typeface="Segoe UI"/>
            </a:endParaRPr>
          </a:p>
          <a:p>
            <a:pPr marL="457200" indent="-457200">
              <a:buFont typeface="Arial" panose="020B0604020202020204" pitchFamily="34" charset="0"/>
              <a:buChar char="•"/>
            </a:pPr>
            <a:r>
              <a:rPr lang="en-US" sz="2800" b="0" strike="noStrike" spc="-1" dirty="0">
                <a:latin typeface="+mj-lt"/>
              </a:rPr>
              <a:t>But there is hope:</a:t>
            </a:r>
            <a:endParaRPr lang="en-US" sz="2800" b="0" strike="noStrike" spc="-1" dirty="0">
              <a:latin typeface="+mj-lt"/>
              <a:ea typeface="Segoe UI"/>
            </a:endParaRPr>
          </a:p>
          <a:p>
            <a:pPr marL="914400" lvl="1" indent="-457200">
              <a:buFont typeface="Arial" panose="020B0604020202020204" pitchFamily="34" charset="0"/>
              <a:buChar char="•"/>
            </a:pPr>
            <a:r>
              <a:rPr lang="en-US" sz="2800" b="0" strike="noStrike" spc="-1" dirty="0">
                <a:latin typeface="+mj-lt"/>
              </a:rPr>
              <a:t>Open a </a:t>
            </a:r>
            <a:r>
              <a:rPr lang="en-US" sz="2800" b="0" strike="noStrike" spc="-1" dirty="0" err="1">
                <a:latin typeface="+mj-lt"/>
              </a:rPr>
              <a:t>DRxC</a:t>
            </a:r>
            <a:r>
              <a:rPr lang="en-US" sz="2800" b="0" strike="noStrike" spc="-1" dirty="0">
                <a:latin typeface="+mj-lt"/>
              </a:rPr>
              <a:t> pharmacy – opt out of the PBMs’ game!</a:t>
            </a:r>
            <a:endParaRPr lang="en-US" sz="2800" b="0" strike="noStrike" spc="-1" dirty="0">
              <a:latin typeface="+mj-lt"/>
              <a:ea typeface="Segoe UI"/>
            </a:endParaRPr>
          </a:p>
          <a:p>
            <a:pPr marL="914400" lvl="1" indent="-457200">
              <a:buFont typeface="Arial" panose="020B0604020202020204" pitchFamily="34" charset="0"/>
              <a:buChar char="•"/>
            </a:pPr>
            <a:r>
              <a:rPr lang="en-US" sz="2800" b="0" strike="noStrike" spc="-1" dirty="0">
                <a:latin typeface="+mj-lt"/>
              </a:rPr>
              <a:t>Contract on your own – no GER</a:t>
            </a:r>
            <a:endParaRPr lang="en-US" sz="2800" b="0" strike="noStrike" spc="-1" dirty="0">
              <a:latin typeface="+mj-lt"/>
              <a:ea typeface="Segoe UI"/>
            </a:endParaRPr>
          </a:p>
          <a:p>
            <a:pPr marL="914400" lvl="1" indent="-457200">
              <a:buFont typeface="Arial" panose="020B0604020202020204" pitchFamily="34" charset="0"/>
              <a:buChar char="•"/>
            </a:pPr>
            <a:r>
              <a:rPr lang="en-US" sz="2800" b="0" strike="noStrike" spc="-1" dirty="0">
                <a:latin typeface="+mj-lt"/>
              </a:rPr>
              <a:t>Join CPESN – contract differently</a:t>
            </a:r>
            <a:endParaRPr lang="en-US" sz="2800" b="0" strike="noStrike" spc="-1" dirty="0">
              <a:latin typeface="+mj-lt"/>
              <a:ea typeface="Segoe UI"/>
            </a:endParaRPr>
          </a:p>
          <a:p>
            <a:pPr marL="914400" lvl="1" indent="-457200">
              <a:buFont typeface="Arial" panose="020B0604020202020204" pitchFamily="34" charset="0"/>
              <a:buChar char="•"/>
            </a:pPr>
            <a:r>
              <a:rPr lang="en-US" sz="2800" b="0" strike="noStrike" spc="-1" dirty="0">
                <a:latin typeface="+mj-lt"/>
              </a:rPr>
              <a:t>Convince employers to change their contracting</a:t>
            </a:r>
            <a:endParaRPr lang="en-US" sz="2800" b="0" strike="noStrike" spc="-1" dirty="0">
              <a:latin typeface="+mj-lt"/>
              <a:ea typeface="Segoe UI"/>
            </a:endParaRPr>
          </a:p>
          <a:p>
            <a:pPr marL="914400" lvl="1" indent="-457200">
              <a:buFont typeface="Arial" panose="020B0604020202020204" pitchFamily="34" charset="0"/>
              <a:buChar char="•"/>
            </a:pPr>
            <a:r>
              <a:rPr lang="en-US" sz="2800" b="0" strike="noStrike" spc="-1" dirty="0">
                <a:latin typeface="+mj-lt"/>
              </a:rPr>
              <a:t>Talk to the FTC about structural solutions</a:t>
            </a:r>
            <a:endParaRPr lang="en-US" sz="2800" spc="-1" dirty="0">
              <a:latin typeface="+mj-lt"/>
            </a:endParaRPr>
          </a:p>
        </p:txBody>
      </p:sp>
    </p:spTree>
    <p:extLst>
      <p:ext uri="{BB962C8B-B14F-4D97-AF65-F5344CB8AC3E}">
        <p14:creationId xmlns:p14="http://schemas.microsoft.com/office/powerpoint/2010/main" val="29646320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Box 89"/>
          <p:cNvSpPr txBox="1"/>
          <p:nvPr/>
        </p:nvSpPr>
        <p:spPr>
          <a:xfrm>
            <a:off x="838080" y="365040"/>
            <a:ext cx="10515240" cy="1325160"/>
          </a:xfrm>
          <a:prstGeom prst="rect">
            <a:avLst/>
          </a:prstGeom>
          <a:noFill/>
          <a:ln w="0">
            <a:noFill/>
          </a:ln>
        </p:spPr>
        <p:txBody>
          <a:bodyPr anchor="ctr">
            <a:noAutofit/>
          </a:bodyPr>
          <a:lstStyle/>
          <a:p>
            <a:pPr>
              <a:lnSpc>
                <a:spcPct val="90000"/>
              </a:lnSpc>
            </a:pPr>
            <a:r>
              <a:rPr lang="en-US" sz="4800" b="1" spc="-1" dirty="0" err="1">
                <a:solidFill>
                  <a:schemeClr val="accent6">
                    <a:lumMod val="50000"/>
                  </a:schemeClr>
                </a:solidFill>
                <a:latin typeface="+mj-lt"/>
              </a:rPr>
              <a:t>DRxC</a:t>
            </a:r>
            <a:endParaRPr lang="en-US" sz="4800" b="1" strike="noStrike" spc="-1" dirty="0">
              <a:solidFill>
                <a:schemeClr val="accent6">
                  <a:lumMod val="50000"/>
                </a:schemeClr>
              </a:solidFill>
              <a:latin typeface="+mj-lt"/>
              <a:ea typeface="Microsoft YaHei"/>
            </a:endParaRPr>
          </a:p>
        </p:txBody>
      </p:sp>
      <p:sp>
        <p:nvSpPr>
          <p:cNvPr id="91" name="TextBox 90"/>
          <p:cNvSpPr txBox="1"/>
          <p:nvPr/>
        </p:nvSpPr>
        <p:spPr>
          <a:xfrm>
            <a:off x="838080" y="1690200"/>
            <a:ext cx="10565280" cy="3320280"/>
          </a:xfrm>
          <a:prstGeom prst="rect">
            <a:avLst/>
          </a:prstGeom>
          <a:noFill/>
          <a:ln w="0">
            <a:noFill/>
          </a:ln>
        </p:spPr>
        <p:txBody>
          <a:bodyPr lIns="0" tIns="0" rIns="0" bIns="0">
            <a:noAutofit/>
          </a:bodyPr>
          <a:lstStyle/>
          <a:p>
            <a:pPr marL="457200" indent="-457200">
              <a:buFont typeface="Arial" panose="020B0604020202020204" pitchFamily="34" charset="0"/>
              <a:buChar char="•"/>
            </a:pPr>
            <a:r>
              <a:rPr lang="en-US" sz="2800" b="0" strike="noStrike" spc="-1" dirty="0">
                <a:ea typeface="Segoe UI"/>
              </a:rPr>
              <a:t>Direct Pharmaceutical Care or </a:t>
            </a:r>
            <a:r>
              <a:rPr lang="en-US" sz="2800" b="0" strike="noStrike" spc="-1" dirty="0" err="1">
                <a:ea typeface="Segoe UI"/>
              </a:rPr>
              <a:t>DRxC</a:t>
            </a:r>
            <a:r>
              <a:rPr lang="en-US" sz="2800" b="0" strike="noStrike" spc="-1" dirty="0">
                <a:ea typeface="Segoe UI"/>
              </a:rPr>
              <a:t> is a play on the term DPC: Direct Primary Care.</a:t>
            </a:r>
            <a:endParaRPr lang="en-US" sz="2800" spc="-1" dirty="0"/>
          </a:p>
          <a:p>
            <a:pPr marL="457200" indent="-457200">
              <a:buFont typeface="Arial" panose="020B0604020202020204" pitchFamily="34" charset="0"/>
              <a:buChar char="•"/>
            </a:pPr>
            <a:r>
              <a:rPr lang="en-US" sz="2800" b="0" strike="noStrike" spc="-1" dirty="0">
                <a:ea typeface="Segoe UI"/>
              </a:rPr>
              <a:t>Direct Primary Care refers to a direct payment, generally on a subscription basis between a patient and their primary care physician.</a:t>
            </a:r>
            <a:endParaRPr lang="en-US" sz="2800" spc="-1" dirty="0"/>
          </a:p>
          <a:p>
            <a:pPr marL="457200" indent="-457200">
              <a:buFont typeface="Arial" panose="020B0604020202020204" pitchFamily="34" charset="0"/>
              <a:buChar char="•"/>
            </a:pPr>
            <a:r>
              <a:rPr lang="en-US" sz="2800" b="0" strike="noStrike" spc="-1" dirty="0">
                <a:ea typeface="Segoe UI"/>
              </a:rPr>
              <a:t>Direct Pharmaceutical Care refers to a pharmacy that doesn’t bill insurance but instead has a direct financial relationship to the patient, oftentimes a subscription fee to access drugs at invoice cost plus a marginal fee.</a:t>
            </a:r>
            <a:endParaRPr lang="en-US" sz="2800" spc="-1" dirty="0"/>
          </a:p>
        </p:txBody>
      </p:sp>
    </p:spTree>
    <p:extLst>
      <p:ext uri="{BB962C8B-B14F-4D97-AF65-F5344CB8AC3E}">
        <p14:creationId xmlns:p14="http://schemas.microsoft.com/office/powerpoint/2010/main" val="11965966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Box 89"/>
          <p:cNvSpPr txBox="1"/>
          <p:nvPr/>
        </p:nvSpPr>
        <p:spPr>
          <a:xfrm>
            <a:off x="838080" y="365040"/>
            <a:ext cx="10515240" cy="1325160"/>
          </a:xfrm>
          <a:prstGeom prst="rect">
            <a:avLst/>
          </a:prstGeom>
          <a:noFill/>
          <a:ln w="0">
            <a:noFill/>
          </a:ln>
        </p:spPr>
        <p:txBody>
          <a:bodyPr anchor="ctr">
            <a:noAutofit/>
          </a:bodyPr>
          <a:lstStyle/>
          <a:p>
            <a:pPr>
              <a:lnSpc>
                <a:spcPct val="90000"/>
              </a:lnSpc>
            </a:pPr>
            <a:r>
              <a:rPr lang="en-US" sz="4800" b="1" strike="noStrike" spc="-1" dirty="0">
                <a:solidFill>
                  <a:schemeClr val="accent6">
                    <a:lumMod val="50000"/>
                  </a:schemeClr>
                </a:solidFill>
                <a:latin typeface="+mj-lt"/>
              </a:rPr>
              <a:t>Contract on Your </a:t>
            </a:r>
            <a:r>
              <a:rPr lang="en-US" sz="4800" b="1" spc="-1" dirty="0">
                <a:solidFill>
                  <a:schemeClr val="accent6">
                    <a:lumMod val="50000"/>
                  </a:schemeClr>
                </a:solidFill>
                <a:latin typeface="+mj-lt"/>
              </a:rPr>
              <a:t>O</a:t>
            </a:r>
            <a:r>
              <a:rPr lang="en-US" sz="4800" b="1" strike="noStrike" spc="-1" dirty="0">
                <a:solidFill>
                  <a:schemeClr val="accent6">
                    <a:lumMod val="50000"/>
                  </a:schemeClr>
                </a:solidFill>
                <a:latin typeface="+mj-lt"/>
              </a:rPr>
              <a:t>wn</a:t>
            </a:r>
          </a:p>
        </p:txBody>
      </p:sp>
      <p:sp>
        <p:nvSpPr>
          <p:cNvPr id="91" name="TextBox 90"/>
          <p:cNvSpPr txBox="1"/>
          <p:nvPr/>
        </p:nvSpPr>
        <p:spPr>
          <a:xfrm>
            <a:off x="838080" y="1690200"/>
            <a:ext cx="10565280" cy="3320280"/>
          </a:xfrm>
          <a:prstGeom prst="rect">
            <a:avLst/>
          </a:prstGeom>
          <a:noFill/>
          <a:ln w="0">
            <a:noFill/>
          </a:ln>
        </p:spPr>
        <p:txBody>
          <a:bodyPr lIns="0" tIns="0" rIns="0" bIns="0">
            <a:noAutofit/>
          </a:bodyPr>
          <a:lstStyle/>
          <a:p>
            <a:pPr marL="457200" indent="-457200">
              <a:buFont typeface="Arial" panose="020B0604020202020204" pitchFamily="34" charset="0"/>
              <a:buChar char="•"/>
            </a:pPr>
            <a:r>
              <a:rPr lang="en-US" sz="2800" b="0" strike="noStrike" spc="-1" dirty="0">
                <a:latin typeface="+mj-lt"/>
                <a:ea typeface="Segoe UI"/>
              </a:rPr>
              <a:t>Most pharmacies are part of a Pharmacy Services Administrative Organization (PSAO) or a chain of pharmacies.</a:t>
            </a:r>
            <a:endParaRPr lang="en-US" sz="2800" spc="-1" dirty="0">
              <a:latin typeface="+mj-lt"/>
            </a:endParaRPr>
          </a:p>
          <a:p>
            <a:pPr marL="457200" indent="-457200">
              <a:buFont typeface="Arial" panose="020B0604020202020204" pitchFamily="34" charset="0"/>
              <a:buChar char="•"/>
            </a:pPr>
            <a:r>
              <a:rPr lang="en-US" sz="2800" b="0" strike="noStrike" spc="-1" dirty="0">
                <a:latin typeface="+mj-lt"/>
                <a:ea typeface="Segoe UI"/>
              </a:rPr>
              <a:t>PSAOs are not strictly necessary</a:t>
            </a:r>
            <a:endParaRPr lang="en-US" sz="2800" spc="-1" dirty="0">
              <a:latin typeface="+mj-lt"/>
            </a:endParaRPr>
          </a:p>
          <a:p>
            <a:pPr marL="457200" indent="-457200">
              <a:buFont typeface="Arial" panose="020B0604020202020204" pitchFamily="34" charset="0"/>
              <a:buChar char="•"/>
            </a:pPr>
            <a:r>
              <a:rPr lang="en-US" sz="2800" b="0" strike="noStrike" spc="-1" dirty="0">
                <a:latin typeface="+mj-lt"/>
                <a:ea typeface="Segoe UI"/>
              </a:rPr>
              <a:t>Contracting on your own means that you can choose to decline bad contracts.</a:t>
            </a:r>
            <a:endParaRPr lang="en-US" sz="2800" spc="-1" dirty="0">
              <a:latin typeface="+mj-lt"/>
            </a:endParaRPr>
          </a:p>
          <a:p>
            <a:pPr marL="457200" indent="-457200">
              <a:buFont typeface="Arial" panose="020B0604020202020204" pitchFamily="34" charset="0"/>
              <a:buChar char="•"/>
            </a:pPr>
            <a:r>
              <a:rPr lang="en-US" sz="2800" b="0" strike="noStrike" spc="-1" dirty="0">
                <a:latin typeface="+mj-lt"/>
                <a:ea typeface="Segoe UI"/>
              </a:rPr>
              <a:t>It also means that there aren’t GER or BER</a:t>
            </a:r>
            <a:endParaRPr lang="en-US" sz="2800" spc="-1" dirty="0">
              <a:latin typeface="+mj-lt"/>
            </a:endParaRPr>
          </a:p>
          <a:p>
            <a:pPr marL="457200" indent="-457200">
              <a:buFont typeface="Arial" panose="020B0604020202020204" pitchFamily="34" charset="0"/>
              <a:buChar char="•"/>
            </a:pPr>
            <a:r>
              <a:rPr lang="en-US" sz="2800" b="0" strike="noStrike" spc="-1" dirty="0">
                <a:latin typeface="+mj-lt"/>
                <a:ea typeface="Segoe UI"/>
              </a:rPr>
              <a:t>Performance for metrics is not diluted by other pharmacies.</a:t>
            </a:r>
            <a:endParaRPr lang="en-US" sz="2800" spc="-1" dirty="0">
              <a:latin typeface="+mj-lt"/>
            </a:endParaRPr>
          </a:p>
          <a:p>
            <a:pPr marL="457200" indent="-457200">
              <a:buFont typeface="Arial" panose="020B0604020202020204" pitchFamily="34" charset="0"/>
              <a:buChar char="•"/>
            </a:pPr>
            <a:endParaRPr lang="en-US" sz="2800" spc="-1" dirty="0"/>
          </a:p>
        </p:txBody>
      </p:sp>
    </p:spTree>
    <p:extLst>
      <p:ext uri="{BB962C8B-B14F-4D97-AF65-F5344CB8AC3E}">
        <p14:creationId xmlns:p14="http://schemas.microsoft.com/office/powerpoint/2010/main" val="38423967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Box 89"/>
          <p:cNvSpPr txBox="1"/>
          <p:nvPr/>
        </p:nvSpPr>
        <p:spPr>
          <a:xfrm>
            <a:off x="838080" y="365040"/>
            <a:ext cx="10515240" cy="1325160"/>
          </a:xfrm>
          <a:prstGeom prst="rect">
            <a:avLst/>
          </a:prstGeom>
          <a:noFill/>
          <a:ln w="0">
            <a:noFill/>
          </a:ln>
        </p:spPr>
        <p:txBody>
          <a:bodyPr anchor="ctr">
            <a:noAutofit/>
          </a:bodyPr>
          <a:lstStyle/>
          <a:p>
            <a:pPr>
              <a:lnSpc>
                <a:spcPct val="90000"/>
              </a:lnSpc>
            </a:pPr>
            <a:r>
              <a:rPr lang="en-US" sz="4800" b="1" spc="-1" dirty="0">
                <a:solidFill>
                  <a:schemeClr val="accent6">
                    <a:lumMod val="50000"/>
                  </a:schemeClr>
                </a:solidFill>
                <a:latin typeface="+mj-lt"/>
              </a:rPr>
              <a:t>CPESN</a:t>
            </a:r>
            <a:endParaRPr lang="en-US" sz="4800" b="1" strike="noStrike" spc="-1" dirty="0">
              <a:solidFill>
                <a:schemeClr val="accent6">
                  <a:lumMod val="50000"/>
                </a:schemeClr>
              </a:solidFill>
              <a:latin typeface="+mj-lt"/>
            </a:endParaRPr>
          </a:p>
        </p:txBody>
      </p:sp>
      <p:sp>
        <p:nvSpPr>
          <p:cNvPr id="91" name="TextBox 90"/>
          <p:cNvSpPr txBox="1"/>
          <p:nvPr/>
        </p:nvSpPr>
        <p:spPr>
          <a:xfrm>
            <a:off x="838080" y="1690200"/>
            <a:ext cx="10565280" cy="3320280"/>
          </a:xfrm>
          <a:prstGeom prst="rect">
            <a:avLst/>
          </a:prstGeom>
          <a:noFill/>
          <a:ln w="0">
            <a:noFill/>
          </a:ln>
        </p:spPr>
        <p:txBody>
          <a:bodyPr lIns="0" tIns="0" rIns="0" bIns="0">
            <a:noAutofit/>
          </a:bodyPr>
          <a:lstStyle/>
          <a:p>
            <a:pPr marL="457200" indent="-457200">
              <a:buFont typeface="Arial" panose="020B0604020202020204" pitchFamily="34" charset="0"/>
              <a:buChar char="•"/>
            </a:pPr>
            <a:r>
              <a:rPr lang="en-US" sz="2800" b="0" strike="noStrike" spc="-1" dirty="0">
                <a:ea typeface="Segoe UI"/>
              </a:rPr>
              <a:t>The Community Pharmacy Enhanced Services Network is a network of networks across the country that contracts for ENHANCED pharmacy services, rather than for simple dispensing.</a:t>
            </a:r>
            <a:endParaRPr lang="en-US" sz="2800" spc="-1" dirty="0"/>
          </a:p>
          <a:p>
            <a:pPr marL="457200" indent="-457200">
              <a:buFont typeface="Arial" panose="020B0604020202020204" pitchFamily="34" charset="0"/>
              <a:buChar char="•"/>
            </a:pPr>
            <a:r>
              <a:rPr lang="en-US" sz="2800" b="0" strike="noStrike" spc="-1" dirty="0">
                <a:ea typeface="Segoe UI"/>
              </a:rPr>
              <a:t>Plan sponsors don’t really want to pay more for drugs, but they are willing to pay more for medication management and related services.</a:t>
            </a:r>
            <a:endParaRPr lang="en-US" sz="2800" spc="-1" dirty="0"/>
          </a:p>
          <a:p>
            <a:pPr marL="457200" indent="-457200">
              <a:buFont typeface="Arial" panose="020B0604020202020204" pitchFamily="34" charset="0"/>
              <a:buChar char="•"/>
            </a:pPr>
            <a:r>
              <a:rPr lang="en-US" sz="2800" b="0" strike="noStrike" spc="-1" dirty="0">
                <a:ea typeface="Segoe UI"/>
              </a:rPr>
              <a:t>Heretofore, sponsors haven’t had a good way to purchase these services.</a:t>
            </a:r>
            <a:endParaRPr lang="en-US" sz="2800" spc="-1" dirty="0"/>
          </a:p>
        </p:txBody>
      </p:sp>
    </p:spTree>
    <p:extLst>
      <p:ext uri="{BB962C8B-B14F-4D97-AF65-F5344CB8AC3E}">
        <p14:creationId xmlns:p14="http://schemas.microsoft.com/office/powerpoint/2010/main" val="17141494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Box 89"/>
          <p:cNvSpPr txBox="1"/>
          <p:nvPr/>
        </p:nvSpPr>
        <p:spPr>
          <a:xfrm>
            <a:off x="838080" y="365040"/>
            <a:ext cx="10515240" cy="1325160"/>
          </a:xfrm>
          <a:prstGeom prst="rect">
            <a:avLst/>
          </a:prstGeom>
          <a:noFill/>
          <a:ln w="0">
            <a:noFill/>
          </a:ln>
        </p:spPr>
        <p:txBody>
          <a:bodyPr anchor="ctr">
            <a:noAutofit/>
          </a:bodyPr>
          <a:lstStyle/>
          <a:p>
            <a:pPr>
              <a:lnSpc>
                <a:spcPct val="90000"/>
              </a:lnSpc>
            </a:pPr>
            <a:r>
              <a:rPr lang="en-US" sz="4800" b="1" strike="noStrike" spc="-1" dirty="0">
                <a:solidFill>
                  <a:schemeClr val="accent6">
                    <a:lumMod val="50000"/>
                  </a:schemeClr>
                </a:solidFill>
              </a:rPr>
              <a:t>Employer Contra</a:t>
            </a:r>
            <a:r>
              <a:rPr lang="en-US" sz="4800" b="1" spc="-1" dirty="0">
                <a:solidFill>
                  <a:schemeClr val="accent6">
                    <a:lumMod val="50000"/>
                  </a:schemeClr>
                </a:solidFill>
              </a:rPr>
              <a:t>cting </a:t>
            </a:r>
            <a:endParaRPr lang="en-US" sz="4800" b="1" strike="noStrike" spc="-1" dirty="0">
              <a:solidFill>
                <a:schemeClr val="accent6">
                  <a:lumMod val="50000"/>
                </a:schemeClr>
              </a:solidFill>
            </a:endParaRPr>
          </a:p>
        </p:txBody>
      </p:sp>
      <p:sp>
        <p:nvSpPr>
          <p:cNvPr id="91" name="TextBox 90"/>
          <p:cNvSpPr txBox="1"/>
          <p:nvPr/>
        </p:nvSpPr>
        <p:spPr>
          <a:xfrm>
            <a:off x="838080" y="1690200"/>
            <a:ext cx="10565280" cy="3320280"/>
          </a:xfrm>
          <a:prstGeom prst="rect">
            <a:avLst/>
          </a:prstGeom>
          <a:noFill/>
          <a:ln w="0">
            <a:noFill/>
          </a:ln>
        </p:spPr>
        <p:txBody>
          <a:bodyPr lIns="0" tIns="0" rIns="0" bIns="0">
            <a:noAutofit/>
          </a:bodyPr>
          <a:lstStyle/>
          <a:p>
            <a:pPr marL="457200" indent="-457200">
              <a:buFont typeface="Arial" panose="020B0604020202020204" pitchFamily="34" charset="0"/>
              <a:buChar char="•"/>
            </a:pPr>
            <a:r>
              <a:rPr lang="en-US" sz="2800" b="0" strike="noStrike" spc="-1" dirty="0">
                <a:ea typeface="Segoe UI"/>
              </a:rPr>
              <a:t>Talking directly to employers in your area can yield productive changes to contracting</a:t>
            </a:r>
            <a:endParaRPr lang="en-US" sz="2800" spc="-1" dirty="0"/>
          </a:p>
          <a:p>
            <a:pPr marL="457200" indent="-457200">
              <a:buFont typeface="Arial" panose="020B0604020202020204" pitchFamily="34" charset="0"/>
              <a:buChar char="•"/>
            </a:pPr>
            <a:r>
              <a:rPr lang="en-US" sz="2800" b="0" strike="noStrike" spc="-1" dirty="0">
                <a:ea typeface="Segoe UI"/>
              </a:rPr>
              <a:t>In Iowa, a pharmacy owner discovered that the local county jail was being charged double was he was being paid by Caremark. The jail now pays the pharmacy directly, no PBM involved.</a:t>
            </a:r>
            <a:endParaRPr lang="en-US" sz="2800" spc="-1" dirty="0"/>
          </a:p>
          <a:p>
            <a:pPr marL="457200" indent="-457200">
              <a:buFont typeface="Arial" panose="020B0604020202020204" pitchFamily="34" charset="0"/>
              <a:buChar char="•"/>
            </a:pPr>
            <a:r>
              <a:rPr lang="en-US" sz="2800" b="0" strike="noStrike" spc="-1" dirty="0">
                <a:ea typeface="Segoe UI"/>
              </a:rPr>
              <a:t>Changing PBMs can dramatically impact an employer’s drug spend. In NJ, the state employees plan concocted a “reverse auction” to select a new PBM. They saved the state over $1B over one year.</a:t>
            </a:r>
            <a:endParaRPr lang="en-US" sz="2800" spc="-1" dirty="0"/>
          </a:p>
          <a:p>
            <a:pPr marL="457200" indent="-457200">
              <a:buFont typeface="Arial" panose="020B0604020202020204" pitchFamily="34" charset="0"/>
              <a:buChar char="•"/>
            </a:pPr>
            <a:endParaRPr lang="en-US" sz="2800" spc="-1" dirty="0"/>
          </a:p>
        </p:txBody>
      </p:sp>
    </p:spTree>
    <p:extLst>
      <p:ext uri="{BB962C8B-B14F-4D97-AF65-F5344CB8AC3E}">
        <p14:creationId xmlns:p14="http://schemas.microsoft.com/office/powerpoint/2010/main" val="4016625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Box 89"/>
          <p:cNvSpPr txBox="1"/>
          <p:nvPr/>
        </p:nvSpPr>
        <p:spPr>
          <a:xfrm>
            <a:off x="838080" y="365040"/>
            <a:ext cx="10515240" cy="1325160"/>
          </a:xfrm>
          <a:prstGeom prst="rect">
            <a:avLst/>
          </a:prstGeom>
          <a:noFill/>
          <a:ln w="0">
            <a:noFill/>
          </a:ln>
        </p:spPr>
        <p:txBody>
          <a:bodyPr anchor="ctr">
            <a:noAutofit/>
          </a:bodyPr>
          <a:lstStyle/>
          <a:p>
            <a:pPr>
              <a:lnSpc>
                <a:spcPct val="90000"/>
              </a:lnSpc>
            </a:pPr>
            <a:r>
              <a:rPr lang="en-US" sz="4800" b="1" strike="noStrike" spc="-1" dirty="0">
                <a:solidFill>
                  <a:schemeClr val="accent6">
                    <a:lumMod val="50000"/>
                  </a:schemeClr>
                </a:solidFill>
              </a:rPr>
              <a:t>Antitrust Enforcement </a:t>
            </a:r>
          </a:p>
        </p:txBody>
      </p:sp>
      <p:sp>
        <p:nvSpPr>
          <p:cNvPr id="91" name="TextBox 90"/>
          <p:cNvSpPr txBox="1"/>
          <p:nvPr/>
        </p:nvSpPr>
        <p:spPr>
          <a:xfrm>
            <a:off x="838080" y="1690200"/>
            <a:ext cx="10565280" cy="3320280"/>
          </a:xfrm>
          <a:prstGeom prst="rect">
            <a:avLst/>
          </a:prstGeom>
          <a:noFill/>
          <a:ln w="0">
            <a:noFill/>
          </a:ln>
        </p:spPr>
        <p:txBody>
          <a:bodyPr lIns="0" tIns="0" rIns="0" bIns="0">
            <a:noAutofit/>
          </a:bodyPr>
          <a:lstStyle/>
          <a:p>
            <a:pPr marL="457200" indent="-457200">
              <a:buFont typeface="Arial" panose="020B0604020202020204" pitchFamily="34" charset="0"/>
              <a:buChar char="•"/>
            </a:pPr>
            <a:r>
              <a:rPr lang="en-US" sz="2800" b="0" strike="noStrike" spc="-1" dirty="0">
                <a:ea typeface="Segoe UI"/>
              </a:rPr>
              <a:t>The Federal Trade Commission (FTC) and the Department of Justice antitrust division have broad powers enacted by congress to break up monopolies.</a:t>
            </a:r>
            <a:endParaRPr lang="en-US" sz="2800" spc="-1" dirty="0"/>
          </a:p>
          <a:p>
            <a:pPr marL="457200" indent="-457200">
              <a:buFont typeface="Arial" panose="020B0604020202020204" pitchFamily="34" charset="0"/>
              <a:buChar char="•"/>
            </a:pPr>
            <a:r>
              <a:rPr lang="en-US" sz="2800" b="0" strike="noStrike" spc="-1" dirty="0">
                <a:ea typeface="Segoe UI"/>
              </a:rPr>
              <a:t>The FTC now holds monthly meetings open to the public. </a:t>
            </a:r>
            <a:endParaRPr lang="en-US" sz="2800" spc="-1" dirty="0"/>
          </a:p>
          <a:p>
            <a:pPr marL="457200" indent="-457200">
              <a:buFont typeface="Arial" panose="020B0604020202020204" pitchFamily="34" charset="0"/>
              <a:buChar char="•"/>
            </a:pPr>
            <a:r>
              <a:rPr lang="en-US" sz="2800" b="0" strike="noStrike" spc="-1" dirty="0">
                <a:ea typeface="Segoe UI"/>
              </a:rPr>
              <a:t>Our predecessors fought the trust movement tooth and nail and won. We can do the same.</a:t>
            </a:r>
            <a:endParaRPr lang="en-US" sz="2800" spc="-1" dirty="0"/>
          </a:p>
          <a:p>
            <a:pPr marL="457200" indent="-457200">
              <a:buFont typeface="Arial" panose="020B0604020202020204" pitchFamily="34" charset="0"/>
              <a:buChar char="•"/>
            </a:pPr>
            <a:r>
              <a:rPr lang="en-US" sz="2400" b="0" strike="noStrike" spc="-1" dirty="0">
                <a:ea typeface="Segoe UI"/>
              </a:rPr>
              <a:t>“The selfishness of those who would control the money power of the nation, if their greed is allowed to develop unchecked . . . [would leave] masses of Americans wholly at the mercy of the despotic power </a:t>
            </a:r>
          </a:p>
          <a:p>
            <a:pPr lvl="1"/>
            <a:r>
              <a:rPr lang="en-US" sz="2400" b="0" strike="noStrike" spc="-1" dirty="0">
                <a:ea typeface="Segoe UI"/>
              </a:rPr>
              <a:t>of monopolistic class” – NARD Journal, 1936</a:t>
            </a:r>
            <a:endParaRPr lang="en-US" sz="2400" spc="-1" dirty="0"/>
          </a:p>
        </p:txBody>
      </p:sp>
    </p:spTree>
    <p:extLst>
      <p:ext uri="{BB962C8B-B14F-4D97-AF65-F5344CB8AC3E}">
        <p14:creationId xmlns:p14="http://schemas.microsoft.com/office/powerpoint/2010/main" val="25491618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Box 89"/>
          <p:cNvSpPr txBox="1"/>
          <p:nvPr/>
        </p:nvSpPr>
        <p:spPr>
          <a:xfrm>
            <a:off x="838080" y="365040"/>
            <a:ext cx="10515240" cy="1325160"/>
          </a:xfrm>
          <a:prstGeom prst="rect">
            <a:avLst/>
          </a:prstGeom>
          <a:noFill/>
          <a:ln w="0">
            <a:noFill/>
          </a:ln>
        </p:spPr>
        <p:txBody>
          <a:bodyPr anchor="ctr">
            <a:noAutofit/>
          </a:bodyPr>
          <a:lstStyle/>
          <a:p>
            <a:pPr>
              <a:lnSpc>
                <a:spcPct val="90000"/>
              </a:lnSpc>
            </a:pPr>
            <a:r>
              <a:rPr lang="en-US" sz="4800" b="1" strike="noStrike" spc="-1" dirty="0">
                <a:solidFill>
                  <a:schemeClr val="accent6">
                    <a:lumMod val="50000"/>
                  </a:schemeClr>
                </a:solidFill>
                <a:latin typeface="+mj-lt"/>
              </a:rPr>
              <a:t>Antitrust Enforcement </a:t>
            </a:r>
          </a:p>
        </p:txBody>
      </p:sp>
      <p:sp>
        <p:nvSpPr>
          <p:cNvPr id="91" name="TextBox 90"/>
          <p:cNvSpPr txBox="1"/>
          <p:nvPr/>
        </p:nvSpPr>
        <p:spPr>
          <a:xfrm>
            <a:off x="838080" y="1690200"/>
            <a:ext cx="10565280" cy="3320280"/>
          </a:xfrm>
          <a:prstGeom prst="rect">
            <a:avLst/>
          </a:prstGeom>
          <a:noFill/>
          <a:ln w="0">
            <a:noFill/>
          </a:ln>
        </p:spPr>
        <p:txBody>
          <a:bodyPr lIns="0" tIns="0" rIns="0" bIns="0">
            <a:noAutofit/>
          </a:bodyPr>
          <a:lstStyle/>
          <a:p>
            <a:pPr marL="457200" indent="-457200">
              <a:buFont typeface="Arial" panose="020B0604020202020204" pitchFamily="34" charset="0"/>
              <a:buChar char="•"/>
            </a:pPr>
            <a:r>
              <a:rPr lang="en-US" sz="2800" b="0" strike="noStrike" spc="-1" dirty="0">
                <a:latin typeface="+mj-lt"/>
              </a:rPr>
              <a:t>I strongly recommend that every pharmacist read up on antitrust law. </a:t>
            </a:r>
            <a:endParaRPr lang="en-US" sz="2800" spc="-1" dirty="0">
              <a:latin typeface="+mj-lt"/>
            </a:endParaRPr>
          </a:p>
          <a:p>
            <a:pPr marL="457200" indent="-457200">
              <a:buFont typeface="Arial" panose="020B0604020202020204" pitchFamily="34" charset="0"/>
              <a:buChar char="•"/>
            </a:pPr>
            <a:r>
              <a:rPr lang="en-US" sz="2800" b="0" strike="noStrike" spc="-1" dirty="0">
                <a:latin typeface="+mj-lt"/>
              </a:rPr>
              <a:t>By understanding the history of antitrust, we can understand how to break the vertically integrated monopolies that have perverted our profession.</a:t>
            </a:r>
            <a:endParaRPr lang="en-US" sz="2800" spc="-1" dirty="0">
              <a:latin typeface="+mj-lt"/>
            </a:endParaRPr>
          </a:p>
          <a:p>
            <a:endParaRPr lang="en-US" sz="2800" b="0" strike="noStrike" spc="-1" dirty="0">
              <a:latin typeface="+mj-lt"/>
              <a:ea typeface="Segoe UI"/>
            </a:endParaRPr>
          </a:p>
          <a:p>
            <a:r>
              <a:rPr lang="en-US" sz="2800" b="0" strike="noStrike" spc="-1" dirty="0">
                <a:solidFill>
                  <a:srgbClr val="002060"/>
                </a:solidFill>
                <a:latin typeface="+mj-lt"/>
                <a:ea typeface="Segoe UI"/>
              </a:rPr>
              <a:t>Suggested book list available here: https://</a:t>
            </a:r>
            <a:r>
              <a:rPr lang="en-US" sz="2800" b="0" strike="noStrike" spc="-1" dirty="0" err="1">
                <a:solidFill>
                  <a:srgbClr val="002060"/>
                </a:solidFill>
                <a:latin typeface="+mj-lt"/>
                <a:ea typeface="Segoe UI"/>
              </a:rPr>
              <a:t>medium.com</a:t>
            </a:r>
            <a:r>
              <a:rPr lang="en-US" sz="2800" b="0" strike="noStrike" spc="-1" dirty="0">
                <a:solidFill>
                  <a:srgbClr val="002060"/>
                </a:solidFill>
                <a:latin typeface="+mj-lt"/>
                <a:ea typeface="Segoe UI"/>
              </a:rPr>
              <a:t>/@</a:t>
            </a:r>
            <a:r>
              <a:rPr lang="en-US" sz="2800" b="0" strike="noStrike" spc="-1" dirty="0" err="1">
                <a:solidFill>
                  <a:srgbClr val="002060"/>
                </a:solidFill>
                <a:latin typeface="+mj-lt"/>
                <a:ea typeface="Segoe UI"/>
              </a:rPr>
              <a:t>matthewstoller</a:t>
            </a:r>
            <a:r>
              <a:rPr lang="en-US" sz="2800" b="0" strike="noStrike" spc="-1" dirty="0">
                <a:solidFill>
                  <a:srgbClr val="002060"/>
                </a:solidFill>
                <a:latin typeface="+mj-lt"/>
                <a:ea typeface="Segoe UI"/>
              </a:rPr>
              <a:t>/how-to-educate-yourself-on-monopoly-power-ae9a1631be65</a:t>
            </a:r>
          </a:p>
        </p:txBody>
      </p:sp>
    </p:spTree>
    <p:extLst>
      <p:ext uri="{BB962C8B-B14F-4D97-AF65-F5344CB8AC3E}">
        <p14:creationId xmlns:p14="http://schemas.microsoft.com/office/powerpoint/2010/main" val="34556759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itle 1"/>
          <p:cNvSpPr txBox="1"/>
          <p:nvPr/>
        </p:nvSpPr>
        <p:spPr>
          <a:xfrm>
            <a:off x="838080" y="365040"/>
            <a:ext cx="10515240" cy="1325160"/>
          </a:xfrm>
          <a:prstGeom prst="rect">
            <a:avLst/>
          </a:prstGeom>
          <a:noFill/>
          <a:ln w="0">
            <a:noFill/>
          </a:ln>
        </p:spPr>
        <p:txBody>
          <a:bodyPr anchor="ctr">
            <a:noAutofit/>
          </a:bodyPr>
          <a:lstStyle/>
          <a:p>
            <a:pPr>
              <a:lnSpc>
                <a:spcPct val="90000"/>
              </a:lnSpc>
            </a:pPr>
            <a:r>
              <a:rPr lang="en-US" sz="4800" b="1" spc="-1" dirty="0">
                <a:solidFill>
                  <a:schemeClr val="accent6">
                    <a:lumMod val="50000"/>
                  </a:schemeClr>
                </a:solidFill>
                <a:latin typeface="+mj-lt"/>
              </a:rPr>
              <a:t>Assessment Question 1</a:t>
            </a:r>
            <a:endParaRPr lang="en-US" sz="4800" b="1" strike="noStrike" spc="-1" dirty="0">
              <a:solidFill>
                <a:schemeClr val="accent6">
                  <a:lumMod val="50000"/>
                </a:schemeClr>
              </a:solidFill>
              <a:latin typeface="+mj-lt"/>
            </a:endParaRPr>
          </a:p>
        </p:txBody>
      </p:sp>
      <p:sp>
        <p:nvSpPr>
          <p:cNvPr id="87" name="Content Placeholder 2"/>
          <p:cNvSpPr txBox="1"/>
          <p:nvPr/>
        </p:nvSpPr>
        <p:spPr>
          <a:xfrm>
            <a:off x="838080" y="1825560"/>
            <a:ext cx="10515240" cy="4350960"/>
          </a:xfrm>
          <a:prstGeom prst="rect">
            <a:avLst/>
          </a:prstGeom>
          <a:noFill/>
          <a:ln w="0">
            <a:noFill/>
          </a:ln>
        </p:spPr>
        <p:txBody>
          <a:bodyPr>
            <a:noAutofit/>
          </a:bodyPr>
          <a:lstStyle/>
          <a:p>
            <a:pPr marL="360">
              <a:lnSpc>
                <a:spcPct val="90000"/>
              </a:lnSpc>
              <a:spcBef>
                <a:spcPts val="1001"/>
              </a:spcBef>
              <a:buClr>
                <a:srgbClr val="000000"/>
              </a:buClr>
            </a:pPr>
            <a:r>
              <a:rPr lang="en-US" sz="2800" b="1" dirty="0">
                <a:solidFill>
                  <a:srgbClr val="002060"/>
                </a:solidFill>
              </a:rPr>
              <a:t>Which of the following is true regarding AWP?</a:t>
            </a:r>
          </a:p>
          <a:p>
            <a:pPr marL="360">
              <a:lnSpc>
                <a:spcPct val="90000"/>
              </a:lnSpc>
              <a:spcBef>
                <a:spcPts val="1001"/>
              </a:spcBef>
              <a:buClr>
                <a:srgbClr val="000000"/>
              </a:buClr>
            </a:pPr>
            <a:endParaRPr lang="en-US" sz="2800" b="1" dirty="0">
              <a:solidFill>
                <a:srgbClr val="002060"/>
              </a:solidFill>
            </a:endParaRPr>
          </a:p>
          <a:p>
            <a:pPr marL="514350" indent="-514350">
              <a:buAutoNum type="alphaUcPeriod"/>
            </a:pPr>
            <a:r>
              <a:rPr lang="en-US" sz="2400" dirty="0"/>
              <a:t>AWP can determine how much money a pharmacy receives in compensation for a prescription.</a:t>
            </a:r>
          </a:p>
          <a:p>
            <a:pPr marL="514350" indent="-514350">
              <a:buAutoNum type="alphaUcPeriod"/>
            </a:pPr>
            <a:r>
              <a:rPr lang="en-US" sz="2400" dirty="0"/>
              <a:t>AWP is based on a survey of wholesalers</a:t>
            </a:r>
          </a:p>
          <a:p>
            <a:pPr marL="514350" indent="-514350">
              <a:buAutoNum type="alphaUcPeriod"/>
            </a:pPr>
            <a:r>
              <a:rPr lang="en-US" sz="2400" dirty="0"/>
              <a:t>AWP is equivalent to WAC times 150%</a:t>
            </a:r>
          </a:p>
          <a:p>
            <a:pPr marL="514350" indent="-514350">
              <a:buAutoNum type="alphaUcPeriod"/>
            </a:pPr>
            <a:r>
              <a:rPr lang="en-US" sz="2400" dirty="0"/>
              <a:t>PBMs generally pay 100% of AWP plus dispensing fee</a:t>
            </a:r>
          </a:p>
          <a:p>
            <a:br>
              <a:rPr lang="en-US" sz="2400" dirty="0"/>
            </a:br>
            <a:endParaRPr lang="en-US" sz="2400" b="0" strike="noStrike" spc="-1" dirty="0">
              <a:solidFill>
                <a:srgbClr val="000000"/>
              </a:solidFill>
              <a:latin typeface="Calibri"/>
            </a:endParaRPr>
          </a:p>
        </p:txBody>
      </p:sp>
    </p:spTree>
    <p:extLst>
      <p:ext uri="{BB962C8B-B14F-4D97-AF65-F5344CB8AC3E}">
        <p14:creationId xmlns:p14="http://schemas.microsoft.com/office/powerpoint/2010/main" val="24366377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itle 1"/>
          <p:cNvSpPr txBox="1"/>
          <p:nvPr/>
        </p:nvSpPr>
        <p:spPr>
          <a:xfrm>
            <a:off x="838080" y="365040"/>
            <a:ext cx="10515240" cy="1325160"/>
          </a:xfrm>
          <a:prstGeom prst="rect">
            <a:avLst/>
          </a:prstGeom>
          <a:noFill/>
          <a:ln w="0">
            <a:noFill/>
          </a:ln>
        </p:spPr>
        <p:txBody>
          <a:bodyPr anchor="ctr">
            <a:noAutofit/>
          </a:bodyPr>
          <a:lstStyle/>
          <a:p>
            <a:pPr>
              <a:lnSpc>
                <a:spcPct val="90000"/>
              </a:lnSpc>
            </a:pPr>
            <a:r>
              <a:rPr lang="en-US" sz="4800" b="1" spc="-1" dirty="0">
                <a:solidFill>
                  <a:schemeClr val="accent6">
                    <a:lumMod val="50000"/>
                  </a:schemeClr>
                </a:solidFill>
                <a:latin typeface="+mj-lt"/>
              </a:rPr>
              <a:t>Assessment Question 2</a:t>
            </a:r>
            <a:endParaRPr lang="en-US" sz="4800" b="1" strike="noStrike" spc="-1" dirty="0">
              <a:solidFill>
                <a:schemeClr val="accent6">
                  <a:lumMod val="50000"/>
                </a:schemeClr>
              </a:solidFill>
              <a:latin typeface="+mj-lt"/>
            </a:endParaRPr>
          </a:p>
        </p:txBody>
      </p:sp>
      <p:sp>
        <p:nvSpPr>
          <p:cNvPr id="87" name="Content Placeholder 2"/>
          <p:cNvSpPr txBox="1"/>
          <p:nvPr/>
        </p:nvSpPr>
        <p:spPr>
          <a:xfrm>
            <a:off x="838080" y="1825560"/>
            <a:ext cx="10515240" cy="4350960"/>
          </a:xfrm>
          <a:prstGeom prst="rect">
            <a:avLst/>
          </a:prstGeom>
          <a:noFill/>
          <a:ln w="0">
            <a:noFill/>
          </a:ln>
        </p:spPr>
        <p:txBody>
          <a:bodyPr>
            <a:noAutofit/>
          </a:bodyPr>
          <a:lstStyle/>
          <a:p>
            <a:r>
              <a:rPr lang="en-US" sz="2800" b="1" dirty="0">
                <a:solidFill>
                  <a:srgbClr val="002060"/>
                </a:solidFill>
              </a:rPr>
              <a:t>Which of the following is NOT a way that PBMs affect the cost of medications</a:t>
            </a:r>
          </a:p>
          <a:p>
            <a:endParaRPr lang="en-US" sz="2800" b="1" dirty="0">
              <a:solidFill>
                <a:srgbClr val="002060"/>
              </a:solidFill>
            </a:endParaRPr>
          </a:p>
          <a:p>
            <a:pPr marL="342900" indent="-342900">
              <a:buAutoNum type="alphaUcPeriod"/>
            </a:pPr>
            <a:r>
              <a:rPr lang="en-US" sz="2400" dirty="0"/>
              <a:t>Negotiating rebates</a:t>
            </a:r>
          </a:p>
          <a:p>
            <a:pPr marL="342900" indent="-342900">
              <a:buAutoNum type="alphaUcPeriod"/>
            </a:pPr>
            <a:r>
              <a:rPr lang="en-US" sz="2400" dirty="0"/>
              <a:t>Setting MAC prices</a:t>
            </a:r>
          </a:p>
          <a:p>
            <a:pPr marL="342900" indent="-342900">
              <a:buAutoNum type="alphaUcPeriod"/>
            </a:pPr>
            <a:r>
              <a:rPr lang="en-US" sz="2400" dirty="0"/>
              <a:t>Enforcing prior authorization and other utilization management strategies</a:t>
            </a:r>
          </a:p>
          <a:p>
            <a:pPr marL="342900" indent="-342900">
              <a:buAutoNum type="alphaUcPeriod"/>
            </a:pPr>
            <a:r>
              <a:rPr lang="en-US" sz="2400" dirty="0"/>
              <a:t>Determining the WAC of medications dispensed by network pharmacies</a:t>
            </a:r>
          </a:p>
        </p:txBody>
      </p:sp>
    </p:spTree>
    <p:extLst>
      <p:ext uri="{BB962C8B-B14F-4D97-AF65-F5344CB8AC3E}">
        <p14:creationId xmlns:p14="http://schemas.microsoft.com/office/powerpoint/2010/main" val="1047395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8"/>
          </p:nvPr>
        </p:nvSpPr>
        <p:spPr>
          <a:xfrm>
            <a:off x="589280" y="1513841"/>
            <a:ext cx="4428198" cy="1554771"/>
          </a:xfrm>
        </p:spPr>
        <p:txBody>
          <a:bodyPr>
            <a:normAutofit/>
          </a:bodyPr>
          <a:lstStyle/>
          <a:p>
            <a:pPr>
              <a:lnSpc>
                <a:spcPct val="100000"/>
              </a:lnSpc>
              <a:spcBef>
                <a:spcPts val="0"/>
              </a:spcBef>
            </a:pPr>
            <a:r>
              <a:rPr lang="en-US" b="1" dirty="0">
                <a:solidFill>
                  <a:srgbClr val="002060"/>
                </a:solidFill>
              </a:rPr>
              <a:t>Benjamin Jolley, PharmD </a:t>
            </a:r>
            <a:endParaRPr lang="en-US" dirty="0">
              <a:solidFill>
                <a:srgbClr val="002060"/>
              </a:solidFill>
            </a:endParaRPr>
          </a:p>
        </p:txBody>
      </p:sp>
      <p:sp>
        <p:nvSpPr>
          <p:cNvPr id="9" name="Text Placeholder 8"/>
          <p:cNvSpPr>
            <a:spLocks noGrp="1"/>
          </p:cNvSpPr>
          <p:nvPr>
            <p:ph type="body" sz="quarter" idx="19"/>
          </p:nvPr>
        </p:nvSpPr>
        <p:spPr>
          <a:xfrm>
            <a:off x="5279481" y="1179212"/>
            <a:ext cx="4702719" cy="5039444"/>
          </a:xfrm>
        </p:spPr>
        <p:txBody>
          <a:bodyPr>
            <a:noAutofit/>
          </a:bodyPr>
          <a:lstStyle/>
          <a:p>
            <a:pPr>
              <a:lnSpc>
                <a:spcPct val="100000"/>
              </a:lnSpc>
              <a:spcBef>
                <a:spcPts val="0"/>
              </a:spcBef>
            </a:pPr>
            <a:r>
              <a:rPr lang="en-US" sz="2000" dirty="0"/>
              <a:t>Benjamin Jolley is a third-generation pharmacist from Salt Lake City, UT. He works in his family's pharmacy, Jolley's Compounding Pharmacy. Dr. Jolley consults with pharmacies across the country on PBM contracting, DIR fee mitigation, and software use optimization. He is the Lead Luminary for CPESN Utah as well as the team lead for Flip the Pharmacy Team Utah.  He writes a blog entitled </a:t>
            </a:r>
            <a:r>
              <a:rPr lang="en-US" sz="2000" i="1" dirty="0">
                <a:hlinkClick r:id="rId3"/>
              </a:rPr>
              <a:t>ramblings of a pharmacist</a:t>
            </a:r>
            <a:r>
              <a:rPr lang="en-US" sz="2000" i="1" dirty="0"/>
              <a:t> </a:t>
            </a:r>
            <a:r>
              <a:rPr lang="en-US" sz="2000" dirty="0"/>
              <a:t>in which he discusses his </a:t>
            </a:r>
            <a:r>
              <a:rPr lang="en-US" sz="1800" dirty="0"/>
              <a:t>misadventures in pharmacy practice.</a:t>
            </a:r>
            <a:endParaRPr lang="en-US" sz="1800" dirty="0">
              <a:effectLst/>
              <a:ea typeface="Calibri" panose="020F0502020204030204" pitchFamily="34" charset="0"/>
              <a:cs typeface="Times New Roman" panose="02020603050405020304" pitchFamily="18" charset="0"/>
            </a:endParaRPr>
          </a:p>
        </p:txBody>
      </p:sp>
      <p:sp>
        <p:nvSpPr>
          <p:cNvPr id="12" name="Title 4"/>
          <p:cNvSpPr txBox="1">
            <a:spLocks/>
          </p:cNvSpPr>
          <p:nvPr/>
        </p:nvSpPr>
        <p:spPr>
          <a:xfrm>
            <a:off x="589280" y="437990"/>
            <a:ext cx="8424307" cy="12384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dirty="0">
                <a:ln>
                  <a:noFill/>
                </a:ln>
                <a:solidFill>
                  <a:schemeClr val="accent6">
                    <a:lumMod val="50000"/>
                  </a:schemeClr>
                </a:solidFill>
                <a:effectLst/>
                <a:uLnTx/>
                <a:uFillTx/>
                <a:ea typeface="+mj-ea"/>
                <a:cs typeface="+mj-cs"/>
              </a:rPr>
              <a:t>Speaker</a:t>
            </a:r>
          </a:p>
        </p:txBody>
      </p:sp>
      <p:sp>
        <p:nvSpPr>
          <p:cNvPr id="11" name="Slide Number Placeholder 4">
            <a:extLst>
              <a:ext uri="{FF2B5EF4-FFF2-40B4-BE49-F238E27FC236}">
                <a16:creationId xmlns:a16="http://schemas.microsoft.com/office/drawing/2014/main" id="{A0625EF7-C067-45DB-A7B8-7FFE5DCC5F6B}"/>
              </a:ext>
            </a:extLst>
          </p:cNvPr>
          <p:cNvSpPr txBox="1">
            <a:spLocks/>
          </p:cNvSpPr>
          <p:nvPr/>
        </p:nvSpPr>
        <p:spPr>
          <a:xfrm>
            <a:off x="86106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2F3E1C9-69CD-47E2-A0B0-3AE9BF0DFB62}" type="slidenum">
              <a:rPr kumimoji="0" lang="en-US" sz="1600" b="0" i="0" u="none" strike="noStrike" kern="1200" cap="none" spc="0" normalizeH="0" baseline="0" noProof="0" smtClean="0">
                <a:ln>
                  <a:noFill/>
                </a:ln>
                <a:solidFill>
                  <a:prstClr val="black"/>
                </a:solidFill>
                <a:effectLst/>
                <a:uLnTx/>
                <a:uFillTx/>
                <a:latin typeface="Calibri Light"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pic>
        <p:nvPicPr>
          <p:cNvPr id="4" name="Picture 3" descr="A person wearing a tie&#10;&#10;Description automatically generated with low confidence">
            <a:extLst>
              <a:ext uri="{FF2B5EF4-FFF2-40B4-BE49-F238E27FC236}">
                <a16:creationId xmlns:a16="http://schemas.microsoft.com/office/drawing/2014/main" id="{BAD38174-C2CD-7D4E-A0C1-DD5CFAC159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9280" y="2291225"/>
            <a:ext cx="3757252" cy="2815419"/>
          </a:xfrm>
          <a:prstGeom prst="rect">
            <a:avLst/>
          </a:prstGeom>
        </p:spPr>
      </p:pic>
    </p:spTree>
    <p:extLst>
      <p:ext uri="{BB962C8B-B14F-4D97-AF65-F5344CB8AC3E}">
        <p14:creationId xmlns:p14="http://schemas.microsoft.com/office/powerpoint/2010/main" val="37939353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itle 1"/>
          <p:cNvSpPr txBox="1"/>
          <p:nvPr/>
        </p:nvSpPr>
        <p:spPr>
          <a:xfrm>
            <a:off x="838080" y="365040"/>
            <a:ext cx="10515240" cy="1325160"/>
          </a:xfrm>
          <a:prstGeom prst="rect">
            <a:avLst/>
          </a:prstGeom>
          <a:noFill/>
          <a:ln w="0">
            <a:noFill/>
          </a:ln>
        </p:spPr>
        <p:txBody>
          <a:bodyPr anchor="ctr">
            <a:noAutofit/>
          </a:bodyPr>
          <a:lstStyle/>
          <a:p>
            <a:pPr>
              <a:lnSpc>
                <a:spcPct val="90000"/>
              </a:lnSpc>
            </a:pPr>
            <a:r>
              <a:rPr lang="en-US" sz="4800" b="1" spc="-1" dirty="0">
                <a:solidFill>
                  <a:schemeClr val="accent6">
                    <a:lumMod val="50000"/>
                  </a:schemeClr>
                </a:solidFill>
                <a:latin typeface="+mj-lt"/>
              </a:rPr>
              <a:t>Assessment Question 3</a:t>
            </a:r>
            <a:endParaRPr lang="en-US" sz="4800" b="1" strike="noStrike" spc="-1" dirty="0">
              <a:solidFill>
                <a:schemeClr val="accent6">
                  <a:lumMod val="50000"/>
                </a:schemeClr>
              </a:solidFill>
              <a:latin typeface="+mj-lt"/>
            </a:endParaRPr>
          </a:p>
        </p:txBody>
      </p:sp>
      <p:sp>
        <p:nvSpPr>
          <p:cNvPr id="87" name="Content Placeholder 2"/>
          <p:cNvSpPr txBox="1"/>
          <p:nvPr/>
        </p:nvSpPr>
        <p:spPr>
          <a:xfrm>
            <a:off x="838080" y="1825560"/>
            <a:ext cx="10515240" cy="4350960"/>
          </a:xfrm>
          <a:prstGeom prst="rect">
            <a:avLst/>
          </a:prstGeom>
          <a:noFill/>
          <a:ln w="0">
            <a:noFill/>
          </a:ln>
        </p:spPr>
        <p:txBody>
          <a:bodyPr>
            <a:noAutofit/>
          </a:bodyPr>
          <a:lstStyle/>
          <a:p>
            <a:r>
              <a:rPr lang="en-US" sz="2800" b="1" dirty="0">
                <a:solidFill>
                  <a:srgbClr val="002060"/>
                </a:solidFill>
              </a:rPr>
              <a:t>What is "white bagging"?</a:t>
            </a:r>
          </a:p>
          <a:p>
            <a:endParaRPr lang="en-US" sz="2800" b="1" dirty="0">
              <a:solidFill>
                <a:srgbClr val="002060"/>
              </a:solidFill>
            </a:endParaRPr>
          </a:p>
          <a:p>
            <a:pPr marL="342900" indent="-342900">
              <a:buAutoNum type="alphaUcPeriod"/>
            </a:pPr>
            <a:r>
              <a:rPr lang="en-US" sz="2400" dirty="0"/>
              <a:t>Placing medications into a white bag</a:t>
            </a:r>
          </a:p>
          <a:p>
            <a:pPr marL="342900" indent="-342900">
              <a:buAutoNum type="alphaUcPeriod"/>
            </a:pPr>
            <a:r>
              <a:rPr lang="en-US" sz="2400" dirty="0"/>
              <a:t>Dispensing medication to a patient</a:t>
            </a:r>
          </a:p>
          <a:p>
            <a:pPr marL="342900" indent="-342900">
              <a:buAutoNum type="alphaUcPeriod"/>
            </a:pPr>
            <a:r>
              <a:rPr lang="en-US" sz="2400" dirty="0"/>
              <a:t>Replacing physician purchasing of medications for administration with specialty pharmacy purchasing and shipping to a physician for administration.</a:t>
            </a:r>
          </a:p>
          <a:p>
            <a:pPr marL="342900" indent="-342900">
              <a:buAutoNum type="alphaUcPeriod"/>
            </a:pPr>
            <a:r>
              <a:rPr lang="en-US" sz="2400" dirty="0"/>
              <a:t>Buying certain illicit drugs</a:t>
            </a:r>
          </a:p>
        </p:txBody>
      </p:sp>
    </p:spTree>
    <p:extLst>
      <p:ext uri="{BB962C8B-B14F-4D97-AF65-F5344CB8AC3E}">
        <p14:creationId xmlns:p14="http://schemas.microsoft.com/office/powerpoint/2010/main" val="5674204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TextBox 123"/>
          <p:cNvSpPr txBox="1"/>
          <p:nvPr/>
        </p:nvSpPr>
        <p:spPr>
          <a:xfrm>
            <a:off x="838380" y="2766420"/>
            <a:ext cx="10515240" cy="1325160"/>
          </a:xfrm>
          <a:prstGeom prst="rect">
            <a:avLst/>
          </a:prstGeom>
          <a:noFill/>
          <a:ln w="0">
            <a:noFill/>
          </a:ln>
        </p:spPr>
        <p:txBody>
          <a:bodyPr lIns="0" tIns="0" rIns="0" bIns="0" anchor="ctr">
            <a:noAutofit/>
          </a:bodyPr>
          <a:lstStyle/>
          <a:p>
            <a:pPr>
              <a:lnSpc>
                <a:spcPct val="90000"/>
              </a:lnSpc>
            </a:pPr>
            <a:r>
              <a:rPr lang="en-US" sz="6000" b="1" strike="noStrike" spc="-1" dirty="0">
                <a:solidFill>
                  <a:schemeClr val="accent6">
                    <a:lumMod val="50000"/>
                  </a:schemeClr>
                </a:solidFill>
                <a:latin typeface="+mj-lt"/>
              </a:rPr>
              <a:t>Questions and Answers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9E804-EE23-E24B-A345-E6C5A13CC311}"/>
              </a:ext>
            </a:extLst>
          </p:cNvPr>
          <p:cNvSpPr>
            <a:spLocks noGrp="1"/>
          </p:cNvSpPr>
          <p:nvPr>
            <p:ph type="title"/>
          </p:nvPr>
        </p:nvSpPr>
        <p:spPr/>
        <p:txBody>
          <a:bodyPr/>
          <a:lstStyle/>
          <a:p>
            <a:r>
              <a:rPr lang="en-US" dirty="0"/>
              <a:t>Claim Code: </a:t>
            </a:r>
          </a:p>
        </p:txBody>
      </p:sp>
      <p:sp>
        <p:nvSpPr>
          <p:cNvPr id="3" name="Subtitle 2">
            <a:extLst>
              <a:ext uri="{FF2B5EF4-FFF2-40B4-BE49-F238E27FC236}">
                <a16:creationId xmlns:a16="http://schemas.microsoft.com/office/drawing/2014/main" id="{C6CD9570-5252-8E4A-B807-312A5CCFC455}"/>
              </a:ext>
            </a:extLst>
          </p:cNvPr>
          <p:cNvSpPr>
            <a:spLocks noGrp="1"/>
          </p:cNvSpPr>
          <p:nvPr>
            <p:ph type="subTitle"/>
          </p:nvPr>
        </p:nvSpPr>
        <p:spPr/>
        <p:txBody>
          <a:bodyPr/>
          <a:lstStyle/>
          <a:p>
            <a:pPr marL="0" indent="0" algn="ctr">
              <a:buNone/>
            </a:pPr>
            <a:r>
              <a:rPr lang="en-US" sz="6000" b="1" dirty="0">
                <a:solidFill>
                  <a:schemeClr val="accent6">
                    <a:lumMod val="50000"/>
                  </a:schemeClr>
                </a:solidFill>
              </a:rPr>
              <a:t>1GXPCN</a:t>
            </a:r>
          </a:p>
        </p:txBody>
      </p:sp>
    </p:spTree>
    <p:extLst>
      <p:ext uri="{BB962C8B-B14F-4D97-AF65-F5344CB8AC3E}">
        <p14:creationId xmlns:p14="http://schemas.microsoft.com/office/powerpoint/2010/main" val="231019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E03EC-86DC-4B39-AF60-7F4CC992E114}"/>
              </a:ext>
            </a:extLst>
          </p:cNvPr>
          <p:cNvSpPr>
            <a:spLocks noGrp="1"/>
          </p:cNvSpPr>
          <p:nvPr>
            <p:ph type="ctrTitle"/>
          </p:nvPr>
        </p:nvSpPr>
        <p:spPr>
          <a:xfrm>
            <a:off x="1179226" y="826680"/>
            <a:ext cx="9833548" cy="1325563"/>
          </a:xfrm>
        </p:spPr>
        <p:txBody>
          <a:bodyPr vert="horz" lIns="91440" tIns="45720" rIns="91440" bIns="45720" rtlCol="0" anchor="ctr">
            <a:normAutofit/>
          </a:bodyPr>
          <a:lstStyle/>
          <a:p>
            <a:r>
              <a:rPr lang="en-US" sz="4800" b="1" dirty="0">
                <a:solidFill>
                  <a:schemeClr val="accent6">
                    <a:lumMod val="50000"/>
                  </a:schemeClr>
                </a:solidFill>
              </a:rPr>
              <a:t>Financial Disclosures</a:t>
            </a:r>
          </a:p>
        </p:txBody>
      </p:sp>
      <p:sp>
        <p:nvSpPr>
          <p:cNvPr id="3" name="Subtitle 2">
            <a:extLst>
              <a:ext uri="{FF2B5EF4-FFF2-40B4-BE49-F238E27FC236}">
                <a16:creationId xmlns:a16="http://schemas.microsoft.com/office/drawing/2014/main" id="{53274632-CF7C-483D-BDE1-0F030D8540B2}"/>
              </a:ext>
            </a:extLst>
          </p:cNvPr>
          <p:cNvSpPr>
            <a:spLocks noGrp="1"/>
          </p:cNvSpPr>
          <p:nvPr>
            <p:ph type="subTitle" idx="1"/>
          </p:nvPr>
        </p:nvSpPr>
        <p:spPr>
          <a:xfrm>
            <a:off x="1015064" y="2468522"/>
            <a:ext cx="10161872" cy="3099335"/>
          </a:xfrm>
        </p:spPr>
        <p:txBody>
          <a:bodyPr vert="horz" lIns="91440" tIns="45720" rIns="91440" bIns="45720" rtlCol="0">
            <a:normAutofit fontScale="92500"/>
          </a:bodyPr>
          <a:lstStyle/>
          <a:p>
            <a:pPr algn="l">
              <a:lnSpc>
                <a:spcPct val="110000"/>
              </a:lnSpc>
            </a:pPr>
            <a:r>
              <a:rPr lang="en-US" altLang="en-US" sz="3600" b="1" dirty="0">
                <a:solidFill>
                  <a:srgbClr val="002060"/>
                </a:solidFill>
              </a:rPr>
              <a:t>Benjamin Jolley, PharmD</a:t>
            </a:r>
            <a:r>
              <a:rPr lang="en-US" altLang="en-US" sz="3600" dirty="0">
                <a:solidFill>
                  <a:srgbClr val="002060"/>
                </a:solidFill>
              </a:rPr>
              <a:t>, </a:t>
            </a:r>
            <a:r>
              <a:rPr lang="en-US" altLang="en-US" sz="3600" dirty="0"/>
              <a:t>and</a:t>
            </a:r>
            <a:r>
              <a:rPr lang="en-US" altLang="en-US" sz="3600" b="1" dirty="0">
                <a:solidFill>
                  <a:srgbClr val="002060"/>
                </a:solidFill>
              </a:rPr>
              <a:t> Brian Clark, BS Pharm, RPh</a:t>
            </a:r>
            <a:r>
              <a:rPr lang="en-US" altLang="en-US" sz="3600" dirty="0"/>
              <a:t>, declare no relevant financial relationships or commercial interests in any product or service mentioned in this activity, including grants, employment, gifts, stock holdings, honoraria. </a:t>
            </a:r>
            <a:endParaRPr lang="en-US" sz="3200" b="1" dirty="0"/>
          </a:p>
          <a:p>
            <a:pPr algn="l"/>
            <a:endParaRPr lang="en-US" sz="2800" dirty="0"/>
          </a:p>
        </p:txBody>
      </p:sp>
    </p:spTree>
    <p:extLst>
      <p:ext uri="{BB962C8B-B14F-4D97-AF65-F5344CB8AC3E}">
        <p14:creationId xmlns:p14="http://schemas.microsoft.com/office/powerpoint/2010/main" val="4167001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itle 1"/>
          <p:cNvSpPr txBox="1"/>
          <p:nvPr/>
        </p:nvSpPr>
        <p:spPr>
          <a:xfrm>
            <a:off x="838080" y="365040"/>
            <a:ext cx="10515240" cy="1325160"/>
          </a:xfrm>
          <a:prstGeom prst="rect">
            <a:avLst/>
          </a:prstGeom>
          <a:noFill/>
          <a:ln w="0">
            <a:noFill/>
          </a:ln>
        </p:spPr>
        <p:txBody>
          <a:bodyPr anchor="ctr">
            <a:noAutofit/>
          </a:bodyPr>
          <a:lstStyle/>
          <a:p>
            <a:pPr>
              <a:lnSpc>
                <a:spcPct val="90000"/>
              </a:lnSpc>
            </a:pPr>
            <a:r>
              <a:rPr lang="en-US" sz="4800" b="1" strike="noStrike" spc="-1" dirty="0">
                <a:solidFill>
                  <a:schemeClr val="accent6">
                    <a:lumMod val="50000"/>
                  </a:schemeClr>
                </a:solidFill>
                <a:latin typeface="+mj-lt"/>
              </a:rPr>
              <a:t>Objectives</a:t>
            </a:r>
          </a:p>
        </p:txBody>
      </p:sp>
      <p:sp>
        <p:nvSpPr>
          <p:cNvPr id="87" name="Content Placeholder 2"/>
          <p:cNvSpPr txBox="1"/>
          <p:nvPr/>
        </p:nvSpPr>
        <p:spPr>
          <a:xfrm>
            <a:off x="838080" y="1825560"/>
            <a:ext cx="10515240" cy="4350960"/>
          </a:xfrm>
          <a:prstGeom prst="rect">
            <a:avLst/>
          </a:prstGeom>
          <a:noFill/>
          <a:ln w="0">
            <a:noFill/>
          </a:ln>
        </p:spPr>
        <p:txBody>
          <a:bodyPr>
            <a:noAutofit/>
          </a:bodyPr>
          <a:lstStyle/>
          <a:p>
            <a:pPr marL="360">
              <a:lnSpc>
                <a:spcPct val="90000"/>
              </a:lnSpc>
              <a:spcBef>
                <a:spcPts val="1001"/>
              </a:spcBef>
              <a:buClr>
                <a:srgbClr val="000000"/>
              </a:buClr>
            </a:pPr>
            <a:r>
              <a:rPr lang="en-US" sz="2800" b="0" strike="noStrike" spc="-1" dirty="0">
                <a:solidFill>
                  <a:srgbClr val="000000"/>
                </a:solidFill>
                <a:latin typeface="+mj-lt"/>
              </a:rPr>
              <a:t>At the end of the </a:t>
            </a:r>
            <a:r>
              <a:rPr lang="en-US" sz="2800" b="1" u="sng" strike="noStrike" spc="-1" dirty="0">
                <a:solidFill>
                  <a:srgbClr val="002060"/>
                </a:solidFill>
                <a:latin typeface="+mj-lt"/>
              </a:rPr>
              <a:t>knowledge-based</a:t>
            </a:r>
            <a:r>
              <a:rPr lang="en-US" sz="2800" b="0" strike="noStrike" spc="-1" dirty="0">
                <a:solidFill>
                  <a:srgbClr val="000000"/>
                </a:solidFill>
                <a:latin typeface="+mj-lt"/>
              </a:rPr>
              <a:t> activity, participants will be able to </a:t>
            </a:r>
          </a:p>
          <a:p>
            <a:pPr marL="360">
              <a:lnSpc>
                <a:spcPct val="90000"/>
              </a:lnSpc>
              <a:spcBef>
                <a:spcPts val="1001"/>
              </a:spcBef>
              <a:buClr>
                <a:srgbClr val="000000"/>
              </a:buClr>
            </a:pPr>
            <a:r>
              <a:rPr lang="en-US" sz="2800" b="0" strike="noStrike" spc="-1" dirty="0">
                <a:solidFill>
                  <a:srgbClr val="000000"/>
                </a:solidFill>
                <a:latin typeface="+mj-lt"/>
              </a:rPr>
              <a:t>1. Review the structure and function of PBM.</a:t>
            </a:r>
          </a:p>
          <a:p>
            <a:pPr marL="360">
              <a:lnSpc>
                <a:spcPct val="90000"/>
              </a:lnSpc>
              <a:spcBef>
                <a:spcPts val="1001"/>
              </a:spcBef>
              <a:buClr>
                <a:srgbClr val="000000"/>
              </a:buClr>
            </a:pPr>
            <a:r>
              <a:rPr lang="en-US" sz="2800" b="0" strike="noStrike" spc="-1" dirty="0">
                <a:solidFill>
                  <a:srgbClr val="000000"/>
                </a:solidFill>
                <a:latin typeface="+mj-lt"/>
              </a:rPr>
              <a:t>2. Explain the role of PBM in the drug distribution system.</a:t>
            </a:r>
          </a:p>
          <a:p>
            <a:pPr marL="360">
              <a:lnSpc>
                <a:spcPct val="90000"/>
              </a:lnSpc>
              <a:spcBef>
                <a:spcPts val="1001"/>
              </a:spcBef>
              <a:buClr>
                <a:srgbClr val="000000"/>
              </a:buClr>
            </a:pPr>
            <a:r>
              <a:rPr lang="en-US" sz="2800" b="0" strike="noStrike" spc="-1" dirty="0">
                <a:solidFill>
                  <a:srgbClr val="000000"/>
                </a:solidFill>
                <a:latin typeface="+mj-lt"/>
              </a:rPr>
              <a:t>3. Discuss the impact of PBMs on drug cost and patients’ access to care.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itle 1"/>
          <p:cNvSpPr txBox="1"/>
          <p:nvPr/>
        </p:nvSpPr>
        <p:spPr>
          <a:xfrm>
            <a:off x="838080" y="365040"/>
            <a:ext cx="10515240" cy="1325160"/>
          </a:xfrm>
          <a:prstGeom prst="rect">
            <a:avLst/>
          </a:prstGeom>
          <a:noFill/>
          <a:ln w="0">
            <a:noFill/>
          </a:ln>
        </p:spPr>
        <p:txBody>
          <a:bodyPr anchor="ctr">
            <a:noAutofit/>
          </a:bodyPr>
          <a:lstStyle/>
          <a:p>
            <a:pPr>
              <a:lnSpc>
                <a:spcPct val="90000"/>
              </a:lnSpc>
            </a:pPr>
            <a:r>
              <a:rPr lang="en-US" sz="4800" b="1" spc="-1" dirty="0">
                <a:solidFill>
                  <a:schemeClr val="accent6">
                    <a:lumMod val="50000"/>
                  </a:schemeClr>
                </a:solidFill>
                <a:latin typeface="+mj-lt"/>
              </a:rPr>
              <a:t>Assessment Question 1</a:t>
            </a:r>
            <a:endParaRPr lang="en-US" sz="4800" b="1" strike="noStrike" spc="-1" dirty="0">
              <a:solidFill>
                <a:schemeClr val="accent6">
                  <a:lumMod val="50000"/>
                </a:schemeClr>
              </a:solidFill>
              <a:latin typeface="+mj-lt"/>
            </a:endParaRPr>
          </a:p>
        </p:txBody>
      </p:sp>
      <p:sp>
        <p:nvSpPr>
          <p:cNvPr id="87" name="Content Placeholder 2"/>
          <p:cNvSpPr txBox="1"/>
          <p:nvPr/>
        </p:nvSpPr>
        <p:spPr>
          <a:xfrm>
            <a:off x="838080" y="1825560"/>
            <a:ext cx="10515240" cy="4350960"/>
          </a:xfrm>
          <a:prstGeom prst="rect">
            <a:avLst/>
          </a:prstGeom>
          <a:noFill/>
          <a:ln w="0">
            <a:noFill/>
          </a:ln>
        </p:spPr>
        <p:txBody>
          <a:bodyPr>
            <a:noAutofit/>
          </a:bodyPr>
          <a:lstStyle/>
          <a:p>
            <a:pPr marL="360">
              <a:lnSpc>
                <a:spcPct val="90000"/>
              </a:lnSpc>
              <a:spcBef>
                <a:spcPts val="1001"/>
              </a:spcBef>
              <a:buClr>
                <a:srgbClr val="000000"/>
              </a:buClr>
            </a:pPr>
            <a:r>
              <a:rPr lang="en-US" sz="2800" b="1" dirty="0">
                <a:solidFill>
                  <a:srgbClr val="002060"/>
                </a:solidFill>
              </a:rPr>
              <a:t>Which of the following is true regarding AWP?</a:t>
            </a:r>
          </a:p>
          <a:p>
            <a:pPr marL="360">
              <a:lnSpc>
                <a:spcPct val="90000"/>
              </a:lnSpc>
              <a:spcBef>
                <a:spcPts val="1001"/>
              </a:spcBef>
              <a:buClr>
                <a:srgbClr val="000000"/>
              </a:buClr>
            </a:pPr>
            <a:endParaRPr lang="en-US" sz="2800" b="1" dirty="0">
              <a:solidFill>
                <a:srgbClr val="002060"/>
              </a:solidFill>
            </a:endParaRPr>
          </a:p>
          <a:p>
            <a:pPr marL="514350" indent="-514350">
              <a:buAutoNum type="alphaUcPeriod"/>
            </a:pPr>
            <a:r>
              <a:rPr lang="en-US" sz="2400" dirty="0"/>
              <a:t>AWP can determine how much money a pharmacy receives in compensation for a prescription.</a:t>
            </a:r>
          </a:p>
          <a:p>
            <a:pPr marL="514350" indent="-514350">
              <a:buAutoNum type="alphaUcPeriod"/>
            </a:pPr>
            <a:r>
              <a:rPr lang="en-US" sz="2400" dirty="0"/>
              <a:t>AWP is based on a survey of wholesalers</a:t>
            </a:r>
          </a:p>
          <a:p>
            <a:pPr marL="514350" indent="-514350">
              <a:buAutoNum type="alphaUcPeriod"/>
            </a:pPr>
            <a:r>
              <a:rPr lang="en-US" sz="2400" dirty="0"/>
              <a:t>AWP is equivalent to WAC times 150%</a:t>
            </a:r>
          </a:p>
          <a:p>
            <a:pPr marL="514350" indent="-514350">
              <a:buAutoNum type="alphaUcPeriod"/>
            </a:pPr>
            <a:r>
              <a:rPr lang="en-US" sz="2400" dirty="0"/>
              <a:t>PBMs generally pay 100% of AWP plus dispensing fee</a:t>
            </a:r>
          </a:p>
          <a:p>
            <a:br>
              <a:rPr lang="en-US" sz="2400" dirty="0"/>
            </a:br>
            <a:endParaRPr lang="en-US" sz="2400" b="0" strike="noStrike" spc="-1" dirty="0">
              <a:solidFill>
                <a:srgbClr val="000000"/>
              </a:solidFill>
              <a:latin typeface="Calibri"/>
            </a:endParaRPr>
          </a:p>
        </p:txBody>
      </p:sp>
    </p:spTree>
    <p:extLst>
      <p:ext uri="{BB962C8B-B14F-4D97-AF65-F5344CB8AC3E}">
        <p14:creationId xmlns:p14="http://schemas.microsoft.com/office/powerpoint/2010/main" val="668498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itle 1"/>
          <p:cNvSpPr txBox="1"/>
          <p:nvPr/>
        </p:nvSpPr>
        <p:spPr>
          <a:xfrm>
            <a:off x="838080" y="365040"/>
            <a:ext cx="10515240" cy="1325160"/>
          </a:xfrm>
          <a:prstGeom prst="rect">
            <a:avLst/>
          </a:prstGeom>
          <a:noFill/>
          <a:ln w="0">
            <a:noFill/>
          </a:ln>
        </p:spPr>
        <p:txBody>
          <a:bodyPr anchor="ctr">
            <a:noAutofit/>
          </a:bodyPr>
          <a:lstStyle/>
          <a:p>
            <a:pPr>
              <a:lnSpc>
                <a:spcPct val="90000"/>
              </a:lnSpc>
            </a:pPr>
            <a:r>
              <a:rPr lang="en-US" sz="4800" b="1" spc="-1" dirty="0">
                <a:solidFill>
                  <a:schemeClr val="accent6">
                    <a:lumMod val="50000"/>
                  </a:schemeClr>
                </a:solidFill>
                <a:latin typeface="+mj-lt"/>
              </a:rPr>
              <a:t>Assessment Question 2</a:t>
            </a:r>
            <a:endParaRPr lang="en-US" sz="4800" b="1" strike="noStrike" spc="-1" dirty="0">
              <a:solidFill>
                <a:schemeClr val="accent6">
                  <a:lumMod val="50000"/>
                </a:schemeClr>
              </a:solidFill>
              <a:latin typeface="+mj-lt"/>
            </a:endParaRPr>
          </a:p>
        </p:txBody>
      </p:sp>
      <p:sp>
        <p:nvSpPr>
          <p:cNvPr id="87" name="Content Placeholder 2"/>
          <p:cNvSpPr txBox="1"/>
          <p:nvPr/>
        </p:nvSpPr>
        <p:spPr>
          <a:xfrm>
            <a:off x="838080" y="1825560"/>
            <a:ext cx="10515240" cy="4350960"/>
          </a:xfrm>
          <a:prstGeom prst="rect">
            <a:avLst/>
          </a:prstGeom>
          <a:noFill/>
          <a:ln w="0">
            <a:noFill/>
          </a:ln>
        </p:spPr>
        <p:txBody>
          <a:bodyPr>
            <a:noAutofit/>
          </a:bodyPr>
          <a:lstStyle/>
          <a:p>
            <a:r>
              <a:rPr lang="en-US" sz="2800" b="1" dirty="0">
                <a:solidFill>
                  <a:srgbClr val="002060"/>
                </a:solidFill>
              </a:rPr>
              <a:t>Which of the following is NOT a way that PBMs affect the cost of medications</a:t>
            </a:r>
          </a:p>
          <a:p>
            <a:endParaRPr lang="en-US" sz="2800" b="1" dirty="0">
              <a:solidFill>
                <a:srgbClr val="002060"/>
              </a:solidFill>
            </a:endParaRPr>
          </a:p>
          <a:p>
            <a:pPr marL="342900" indent="-342900">
              <a:buAutoNum type="alphaUcPeriod"/>
            </a:pPr>
            <a:r>
              <a:rPr lang="en-US" sz="2400" dirty="0"/>
              <a:t>Negotiating rebates</a:t>
            </a:r>
          </a:p>
          <a:p>
            <a:pPr marL="342900" indent="-342900">
              <a:buAutoNum type="alphaUcPeriod"/>
            </a:pPr>
            <a:r>
              <a:rPr lang="en-US" sz="2400" dirty="0"/>
              <a:t>Setting MAC prices</a:t>
            </a:r>
          </a:p>
          <a:p>
            <a:pPr marL="342900" indent="-342900">
              <a:buAutoNum type="alphaUcPeriod"/>
            </a:pPr>
            <a:r>
              <a:rPr lang="en-US" sz="2400" dirty="0"/>
              <a:t>Enforcing prior authorization and other utilization management strategies</a:t>
            </a:r>
          </a:p>
          <a:p>
            <a:pPr marL="342900" indent="-342900">
              <a:buAutoNum type="alphaUcPeriod"/>
            </a:pPr>
            <a:r>
              <a:rPr lang="en-US" sz="2400" dirty="0"/>
              <a:t>Determining the WAC of medications dispensed by network pharmacies</a:t>
            </a:r>
          </a:p>
        </p:txBody>
      </p:sp>
    </p:spTree>
    <p:extLst>
      <p:ext uri="{BB962C8B-B14F-4D97-AF65-F5344CB8AC3E}">
        <p14:creationId xmlns:p14="http://schemas.microsoft.com/office/powerpoint/2010/main" val="263037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itle 1"/>
          <p:cNvSpPr txBox="1"/>
          <p:nvPr/>
        </p:nvSpPr>
        <p:spPr>
          <a:xfrm>
            <a:off x="838080" y="365040"/>
            <a:ext cx="10515240" cy="1325160"/>
          </a:xfrm>
          <a:prstGeom prst="rect">
            <a:avLst/>
          </a:prstGeom>
          <a:noFill/>
          <a:ln w="0">
            <a:noFill/>
          </a:ln>
        </p:spPr>
        <p:txBody>
          <a:bodyPr anchor="ctr">
            <a:noAutofit/>
          </a:bodyPr>
          <a:lstStyle/>
          <a:p>
            <a:pPr>
              <a:lnSpc>
                <a:spcPct val="90000"/>
              </a:lnSpc>
            </a:pPr>
            <a:r>
              <a:rPr lang="en-US" sz="4800" b="1" spc="-1" dirty="0">
                <a:solidFill>
                  <a:schemeClr val="accent6">
                    <a:lumMod val="50000"/>
                  </a:schemeClr>
                </a:solidFill>
                <a:latin typeface="+mj-lt"/>
              </a:rPr>
              <a:t>Assessment Question 3</a:t>
            </a:r>
            <a:endParaRPr lang="en-US" sz="4800" b="1" strike="noStrike" spc="-1" dirty="0">
              <a:solidFill>
                <a:schemeClr val="accent6">
                  <a:lumMod val="50000"/>
                </a:schemeClr>
              </a:solidFill>
              <a:latin typeface="+mj-lt"/>
            </a:endParaRPr>
          </a:p>
        </p:txBody>
      </p:sp>
      <p:sp>
        <p:nvSpPr>
          <p:cNvPr id="87" name="Content Placeholder 2"/>
          <p:cNvSpPr txBox="1"/>
          <p:nvPr/>
        </p:nvSpPr>
        <p:spPr>
          <a:xfrm>
            <a:off x="838080" y="1825560"/>
            <a:ext cx="10515240" cy="4350960"/>
          </a:xfrm>
          <a:prstGeom prst="rect">
            <a:avLst/>
          </a:prstGeom>
          <a:noFill/>
          <a:ln w="0">
            <a:noFill/>
          </a:ln>
        </p:spPr>
        <p:txBody>
          <a:bodyPr>
            <a:noAutofit/>
          </a:bodyPr>
          <a:lstStyle/>
          <a:p>
            <a:r>
              <a:rPr lang="en-US" sz="2800" b="1" dirty="0">
                <a:solidFill>
                  <a:srgbClr val="002060"/>
                </a:solidFill>
              </a:rPr>
              <a:t>What is "white bagging"?</a:t>
            </a:r>
          </a:p>
          <a:p>
            <a:endParaRPr lang="en-US" sz="2800" b="1" dirty="0">
              <a:solidFill>
                <a:srgbClr val="002060"/>
              </a:solidFill>
            </a:endParaRPr>
          </a:p>
          <a:p>
            <a:pPr marL="342900" indent="-342900">
              <a:buAutoNum type="alphaUcPeriod"/>
            </a:pPr>
            <a:r>
              <a:rPr lang="en-US" sz="2400" dirty="0"/>
              <a:t>Placing medications into a white bag</a:t>
            </a:r>
          </a:p>
          <a:p>
            <a:pPr marL="342900" indent="-342900">
              <a:buAutoNum type="alphaUcPeriod"/>
            </a:pPr>
            <a:r>
              <a:rPr lang="en-US" sz="2400" dirty="0"/>
              <a:t>Dispensing medication to a patient</a:t>
            </a:r>
          </a:p>
          <a:p>
            <a:pPr marL="342900" indent="-342900">
              <a:buAutoNum type="alphaUcPeriod"/>
            </a:pPr>
            <a:r>
              <a:rPr lang="en-US" sz="2400" dirty="0"/>
              <a:t>Replacing physician purchasing of medications for administration with specialty pharmacy purchasing and shipping to a physician for administration.</a:t>
            </a:r>
          </a:p>
          <a:p>
            <a:pPr marL="342900" indent="-342900">
              <a:buAutoNum type="alphaUcPeriod"/>
            </a:pPr>
            <a:r>
              <a:rPr lang="en-US" sz="2400" dirty="0"/>
              <a:t>Buying certain illicit drugs</a:t>
            </a:r>
          </a:p>
        </p:txBody>
      </p:sp>
    </p:spTree>
    <p:extLst>
      <p:ext uri="{BB962C8B-B14F-4D97-AF65-F5344CB8AC3E}">
        <p14:creationId xmlns:p14="http://schemas.microsoft.com/office/powerpoint/2010/main" val="3790693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E03EC-86DC-4B39-AF60-7F4CC992E114}"/>
              </a:ext>
            </a:extLst>
          </p:cNvPr>
          <p:cNvSpPr>
            <a:spLocks noGrp="1"/>
          </p:cNvSpPr>
          <p:nvPr>
            <p:ph type="ctrTitle"/>
          </p:nvPr>
        </p:nvSpPr>
        <p:spPr>
          <a:xfrm>
            <a:off x="834452" y="2103437"/>
            <a:ext cx="9833548" cy="1325563"/>
          </a:xfrm>
        </p:spPr>
        <p:txBody>
          <a:bodyPr vert="horz" lIns="91440" tIns="45720" rIns="91440" bIns="45720" rtlCol="0" anchor="ctr">
            <a:normAutofit/>
          </a:bodyPr>
          <a:lstStyle/>
          <a:p>
            <a:r>
              <a:rPr lang="en-US" b="1" kern="1200" dirty="0">
                <a:solidFill>
                  <a:schemeClr val="accent6">
                    <a:lumMod val="50000"/>
                  </a:schemeClr>
                </a:solidFill>
                <a:latin typeface="+mj-lt"/>
                <a:ea typeface="+mj-ea"/>
                <a:cs typeface="+mj-cs"/>
              </a:rPr>
              <a:t>Welcome </a:t>
            </a:r>
          </a:p>
        </p:txBody>
      </p:sp>
    </p:spTree>
    <p:extLst>
      <p:ext uri="{BB962C8B-B14F-4D97-AF65-F5344CB8AC3E}">
        <p14:creationId xmlns:p14="http://schemas.microsoft.com/office/powerpoint/2010/main" val="467184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949</TotalTime>
  <Words>1777</Words>
  <Application>Microsoft Macintosh PowerPoint</Application>
  <PresentationFormat>Widescreen</PresentationFormat>
  <Paragraphs>175</Paragraphs>
  <Slides>32</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32</vt:i4>
      </vt:variant>
    </vt:vector>
  </HeadingPairs>
  <TitlesOfParts>
    <vt:vector size="40" baseType="lpstr">
      <vt:lpstr>Arial</vt:lpstr>
      <vt:lpstr>Calibri</vt:lpstr>
      <vt:lpstr>Calibri Light</vt:lpstr>
      <vt:lpstr>Symbol</vt:lpstr>
      <vt:lpstr>Times New Roman</vt:lpstr>
      <vt:lpstr>Wingdings</vt:lpstr>
      <vt:lpstr>Office Theme</vt:lpstr>
      <vt:lpstr>Office Theme</vt:lpstr>
      <vt:lpstr>PowerPoint Presentation</vt:lpstr>
      <vt:lpstr>PowerPoint Presentation</vt:lpstr>
      <vt:lpstr>PowerPoint Presentation</vt:lpstr>
      <vt:lpstr>Financial Disclosures</vt:lpstr>
      <vt:lpstr>PowerPoint Presentation</vt:lpstr>
      <vt:lpstr>PowerPoint Presentation</vt:lpstr>
      <vt:lpstr>PowerPoint Presentation</vt:lpstr>
      <vt:lpstr>PowerPoint Presentation</vt:lpstr>
      <vt:lpstr>Welcome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Claim Code: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Nicole Robinson</dc:creator>
  <dc:description/>
  <cp:lastModifiedBy>Helen Sairany</cp:lastModifiedBy>
  <cp:revision>13</cp:revision>
  <dcterms:created xsi:type="dcterms:W3CDTF">2021-08-06T13:15:12Z</dcterms:created>
  <dcterms:modified xsi:type="dcterms:W3CDTF">2021-09-20T19:07:26Z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3</vt:i4>
  </property>
</Properties>
</file>